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74_2D93E4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301" r:id="rId5"/>
    <p:sldId id="402" r:id="rId6"/>
    <p:sldId id="275" r:id="rId7"/>
    <p:sldId id="310" r:id="rId8"/>
    <p:sldId id="332" r:id="rId9"/>
    <p:sldId id="312" r:id="rId10"/>
    <p:sldId id="257" r:id="rId11"/>
    <p:sldId id="351" r:id="rId12"/>
    <p:sldId id="403" r:id="rId13"/>
    <p:sldId id="376" r:id="rId14"/>
    <p:sldId id="377" r:id="rId15"/>
    <p:sldId id="336" r:id="rId16"/>
    <p:sldId id="315" r:id="rId17"/>
    <p:sldId id="378" r:id="rId18"/>
    <p:sldId id="341" r:id="rId19"/>
    <p:sldId id="305" r:id="rId20"/>
    <p:sldId id="368" r:id="rId21"/>
    <p:sldId id="371" r:id="rId22"/>
    <p:sldId id="373" r:id="rId23"/>
    <p:sldId id="375" r:id="rId24"/>
    <p:sldId id="370" r:id="rId25"/>
    <p:sldId id="369" r:id="rId26"/>
    <p:sldId id="379" r:id="rId27"/>
    <p:sldId id="372" r:id="rId28"/>
    <p:sldId id="392" r:id="rId29"/>
    <p:sldId id="381" r:id="rId30"/>
    <p:sldId id="391" r:id="rId31"/>
    <p:sldId id="380" r:id="rId32"/>
    <p:sldId id="393" r:id="rId33"/>
    <p:sldId id="396" r:id="rId34"/>
    <p:sldId id="395" r:id="rId35"/>
    <p:sldId id="397" r:id="rId36"/>
    <p:sldId id="382" r:id="rId37"/>
    <p:sldId id="385" r:id="rId38"/>
    <p:sldId id="388" r:id="rId39"/>
    <p:sldId id="386" r:id="rId40"/>
    <p:sldId id="389" r:id="rId41"/>
    <p:sldId id="387" r:id="rId42"/>
    <p:sldId id="390" r:id="rId43"/>
    <p:sldId id="399" r:id="rId44"/>
    <p:sldId id="398" r:id="rId45"/>
    <p:sldId id="319" r:id="rId46"/>
    <p:sldId id="401" r:id="rId47"/>
    <p:sldId id="400" r:id="rId48"/>
    <p:sldId id="363" r:id="rId49"/>
    <p:sldId id="289"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79C6EF-0BD6-4678-2BAC-9F805B60FDD0}" name="Hammond, Rob" initials="RH" userId="S::rhammond@nrel.gov::94ee2f7e-db45-4a3a-8a33-9e15e2e6688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Hammond, Robert" initials="HR" lastIdx="27" clrIdx="1">
    <p:extLst>
      <p:ext uri="{19B8F6BF-5375-455C-9EA6-DF929625EA0E}">
        <p15:presenceInfo xmlns:p15="http://schemas.microsoft.com/office/powerpoint/2012/main" userId="S::rhammond@nrel.gov::94ee2f7e-db45-4a3a-8a33-9e15e2e66888" providerId="AD"/>
      </p:ext>
    </p:extLst>
  </p:cmAuthor>
  <p:cmAuthor id="2" name="Cooperman, Aubryn" initials="CA" lastIdx="3" clrIdx="2">
    <p:extLst>
      <p:ext uri="{19B8F6BF-5375-455C-9EA6-DF929625EA0E}">
        <p15:presenceInfo xmlns:p15="http://schemas.microsoft.com/office/powerpoint/2012/main" userId="S::acooperm@nrel.gov::40c3484a-066d-4206-b83d-003f66ad6745" providerId="AD"/>
      </p:ext>
    </p:extLst>
  </p:cmAuthor>
  <p:cmAuthor id="3" name="Key, Alicia" initials="KA" lastIdx="14" clrIdx="3">
    <p:extLst>
      <p:ext uri="{19B8F6BF-5375-455C-9EA6-DF929625EA0E}">
        <p15:presenceInfo xmlns:p15="http://schemas.microsoft.com/office/powerpoint/2012/main" userId="S::akey@nrel.gov::f65bceeb-ad1b-4a31-ac9e-876e37a86adf" providerId="AD"/>
      </p:ext>
    </p:extLst>
  </p:cmAuthor>
  <p:cmAuthor id="4" name="Barker, Aaron" initials="BA" lastIdx="5" clrIdx="4">
    <p:extLst>
      <p:ext uri="{19B8F6BF-5375-455C-9EA6-DF929625EA0E}">
        <p15:presenceInfo xmlns:p15="http://schemas.microsoft.com/office/powerpoint/2012/main" userId="S::abarker@nrel.gov::63a86ea3-7c43-4e17-9607-79a13fb6226e" providerId="AD"/>
      </p:ext>
    </p:extLst>
  </p:cmAuthor>
  <p:cmAuthor id="5" name="Eberle, Annika" initials="EA" lastIdx="36" clrIdx="5">
    <p:extLst>
      <p:ext uri="{19B8F6BF-5375-455C-9EA6-DF929625EA0E}">
        <p15:presenceInfo xmlns:p15="http://schemas.microsoft.com/office/powerpoint/2012/main" userId="S::aeberle@nrel.gov::1bdfccff-7f0a-4c51-add9-2792f8aa5437" providerId="AD"/>
      </p:ext>
    </p:extLst>
  </p:cmAuthor>
  <p:cmAuthor id="6" name="Shields, Matt" initials="SM" lastIdx="23" clrIdx="6">
    <p:extLst>
      <p:ext uri="{19B8F6BF-5375-455C-9EA6-DF929625EA0E}">
        <p15:presenceInfo xmlns:p15="http://schemas.microsoft.com/office/powerpoint/2012/main" userId="S::mshields@nrel.gov::1848c1f8-fb17-4e44-99fd-8d22fc7b5e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9"/>
    <p:restoredTop sz="86292"/>
  </p:normalViewPr>
  <p:slideViewPr>
    <p:cSldViewPr snapToGrid="0">
      <p:cViewPr varScale="1">
        <p:scale>
          <a:sx n="173" d="100"/>
          <a:sy n="173" d="100"/>
        </p:scale>
        <p:origin x="1304" y="184"/>
      </p:cViewPr>
      <p:guideLst>
        <p:guide orient="horz" pos="1620"/>
        <p:guide pos="2880"/>
      </p:guideLst>
    </p:cSldViewPr>
  </p:slideViewPr>
  <p:outlineViewPr>
    <p:cViewPr>
      <p:scale>
        <a:sx n="33" d="100"/>
        <a:sy n="33" d="100"/>
      </p:scale>
      <p:origin x="0" y="-2436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omments/modernComment_174_2D93E44.xml><?xml version="1.0" encoding="utf-8"?>
<p188:cmLst xmlns:a="http://schemas.openxmlformats.org/drawingml/2006/main" xmlns:r="http://schemas.openxmlformats.org/officeDocument/2006/relationships" xmlns:p188="http://schemas.microsoft.com/office/powerpoint/2018/8/main">
  <p188:cm id="{FBA6E4B9-3204-0A45-A7E7-0E6B1624DE73}" authorId="{4C79C6EF-0BD6-4678-2BAC-9F805B60FDD0}" created="2023-10-15T01:36:05.221">
    <ac:deMkLst xmlns:ac="http://schemas.microsoft.com/office/drawing/2013/main/command">
      <pc:docMk xmlns:pc="http://schemas.microsoft.com/office/powerpoint/2013/main/command"/>
      <pc:sldMk xmlns:pc="http://schemas.microsoft.com/office/powerpoint/2013/main/command" cId="47791684" sldId="372"/>
      <ac:picMk id="5" creationId="{8E052C33-741C-FA44-3C21-E8CFE997DC9E}"/>
    </ac:deMkLst>
    <p188:txBody>
      <a:bodyPr/>
      <a:lstStyle/>
      <a:p>
        <a:r>
          <a:rPr lang="en-US"/>
          <a:t>Update the images for the new API with deprecated SAM usage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10/14/23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a:t>
            </a:fld>
            <a:endParaRPr lang="en-US"/>
          </a:p>
        </p:txBody>
      </p:sp>
    </p:spTree>
    <p:extLst>
      <p:ext uri="{BB962C8B-B14F-4D97-AF65-F5344CB8AC3E}">
        <p14:creationId xmlns:p14="http://schemas.microsoft.com/office/powerpoint/2010/main" val="460926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126419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a:p>
        </p:txBody>
      </p:sp>
    </p:spTree>
    <p:extLst>
      <p:ext uri="{BB962C8B-B14F-4D97-AF65-F5344CB8AC3E}">
        <p14:creationId xmlns:p14="http://schemas.microsoft.com/office/powerpoint/2010/main" val="221349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58182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35713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failure rates primarily from ECN tool and prior IEA Wind work</a:t>
            </a:r>
          </a:p>
          <a:p>
            <a:r>
              <a:rPr lang="en-US"/>
              <a:t>crane costs and sizes from </a:t>
            </a:r>
            <a:r>
              <a:rPr lang="en-US" err="1"/>
              <a:t>LandBOSSE</a:t>
            </a:r>
            <a:r>
              <a:rPr lang="en-US"/>
              <a:t>, vessel data from ORBIT</a:t>
            </a:r>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22050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197686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3712900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377939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23</a:t>
            </a:fld>
            <a:endParaRPr lang="en-US"/>
          </a:p>
        </p:txBody>
      </p:sp>
    </p:spTree>
    <p:extLst>
      <p:ext uri="{BB962C8B-B14F-4D97-AF65-F5344CB8AC3E}">
        <p14:creationId xmlns:p14="http://schemas.microsoft.com/office/powerpoint/2010/main" val="180257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159158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1180761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25</a:t>
            </a:fld>
            <a:endParaRPr lang="en-US"/>
          </a:p>
        </p:txBody>
      </p:sp>
    </p:spTree>
    <p:extLst>
      <p:ext uri="{BB962C8B-B14F-4D97-AF65-F5344CB8AC3E}">
        <p14:creationId xmlns:p14="http://schemas.microsoft.com/office/powerpoint/2010/main" val="2769706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202760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420450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11052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428140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30</a:t>
            </a:fld>
            <a:endParaRPr lang="en-US"/>
          </a:p>
        </p:txBody>
      </p:sp>
    </p:spTree>
    <p:extLst>
      <p:ext uri="{BB962C8B-B14F-4D97-AF65-F5344CB8AC3E}">
        <p14:creationId xmlns:p14="http://schemas.microsoft.com/office/powerpoint/2010/main" val="312136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423260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239984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2904240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34</a:t>
            </a:fld>
            <a:endParaRPr lang="en-US"/>
          </a:p>
        </p:txBody>
      </p:sp>
    </p:spTree>
    <p:extLst>
      <p:ext uri="{BB962C8B-B14F-4D97-AF65-F5344CB8AC3E}">
        <p14:creationId xmlns:p14="http://schemas.microsoft.com/office/powerpoint/2010/main" val="377303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How do different O&amp;M strategies, technological and methodological innovations, and site-specific conditions impact the overall </a:t>
            </a:r>
            <a:r>
              <a:rPr lang="en-US" err="1"/>
              <a:t>OpEx</a:t>
            </a:r>
            <a:r>
              <a:rPr lang="en-US"/>
              <a:t> costs, and in turn LCOE, for a given land-based or offshore windfarm?</a:t>
            </a:r>
          </a:p>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124521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397266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1440150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1322064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217239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39</a:t>
            </a:fld>
            <a:endParaRPr lang="en-US"/>
          </a:p>
        </p:txBody>
      </p:sp>
    </p:spTree>
    <p:extLst>
      <p:ext uri="{BB962C8B-B14F-4D97-AF65-F5344CB8AC3E}">
        <p14:creationId xmlns:p14="http://schemas.microsoft.com/office/powerpoint/2010/main" val="688835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339248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Leave 15 minutes for this so we can get ample feedback from DOE for their perspective on what should be built out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Can be posed as a question to DOE also</a:t>
            </a:r>
          </a:p>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200161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43</a:t>
            </a:fld>
            <a:endParaRPr lang="en-US"/>
          </a:p>
        </p:txBody>
      </p:sp>
    </p:spTree>
    <p:extLst>
      <p:ext uri="{BB962C8B-B14F-4D97-AF65-F5344CB8AC3E}">
        <p14:creationId xmlns:p14="http://schemas.microsoft.com/office/powerpoint/2010/main" val="2716325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Leave 15 minutes for this so we can get ample feedback from DOE for their perspective on what should be built out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Can be posed as a question to DOE also</a:t>
            </a:r>
          </a:p>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44</a:t>
            </a:fld>
            <a:endParaRPr lang="en-US"/>
          </a:p>
        </p:txBody>
      </p:sp>
    </p:spTree>
    <p:extLst>
      <p:ext uri="{BB962C8B-B14F-4D97-AF65-F5344CB8AC3E}">
        <p14:creationId xmlns:p14="http://schemas.microsoft.com/office/powerpoint/2010/main" val="2626664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Revised November 13, 2019 – Elizabeth/Bill</a:t>
            </a:r>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280745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302950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409160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9</a:t>
            </a:fld>
            <a:endParaRPr lang="en-US"/>
          </a:p>
        </p:txBody>
      </p:sp>
    </p:spTree>
    <p:extLst>
      <p:ext uri="{BB962C8B-B14F-4D97-AF65-F5344CB8AC3E}">
        <p14:creationId xmlns:p14="http://schemas.microsoft.com/office/powerpoint/2010/main" val="136042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51820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38339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1452376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793503" y="249408"/>
            <a:ext cx="6052183" cy="2904103"/>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240329" y="140544"/>
            <a:ext cx="2507077" cy="2970044"/>
          </a:xfrm>
          <a:prstGeom prst="rect">
            <a:avLst/>
          </a:prstGeom>
          <a:noFill/>
        </p:spPr>
        <p:txBody>
          <a:bodyPr wrap="square" rtlCol="0">
            <a:spAutoFit/>
          </a:bodyPr>
          <a:lstStyle/>
          <a:p>
            <a:pPr algn="l"/>
            <a:r>
              <a:rPr lang="en-US" sz="1700" b="1" i="1">
                <a:solidFill>
                  <a:srgbClr val="FF0000"/>
                </a:solidFill>
              </a:rPr>
              <a:t>PC Users:</a:t>
            </a:r>
          </a:p>
          <a:p>
            <a:pPr algn="l"/>
            <a:r>
              <a:rPr lang="en-US" sz="1700" i="1">
                <a:solidFill>
                  <a:srgbClr val="FF0000"/>
                </a:solidFill>
              </a:rPr>
              <a:t>Microsoft PowerPoint for Windows has default settings that continually compress images. To avoid loss</a:t>
            </a:r>
            <a:r>
              <a:rPr lang="en-US" sz="1700" i="1" baseline="0">
                <a:solidFill>
                  <a:srgbClr val="FF0000"/>
                </a:solidFill>
              </a:rPr>
              <a:t> of quality </a:t>
            </a:r>
            <a:r>
              <a:rPr lang="en-US" sz="1700" i="1">
                <a:solidFill>
                  <a:srgbClr val="FF0000"/>
                </a:solidFill>
              </a:rPr>
              <a:t>for photos and graphics within this presentation file,</a:t>
            </a:r>
            <a:r>
              <a:rPr lang="en-US" sz="1700" i="1" baseline="0">
                <a:solidFill>
                  <a:srgbClr val="FF0000"/>
                </a:solidFill>
              </a:rPr>
              <a:t> </a:t>
            </a:r>
            <a:r>
              <a:rPr lang="en-US" sz="1700" i="1">
                <a:solidFill>
                  <a:srgbClr val="FF0000"/>
                </a:solidFill>
              </a:rPr>
              <a:t>please follow these</a:t>
            </a:r>
            <a:r>
              <a:rPr lang="en-US" sz="1700" i="1" baseline="0">
                <a:solidFill>
                  <a:srgbClr val="FF0000"/>
                </a:solidFill>
              </a:rPr>
              <a:t> instructions </a:t>
            </a:r>
            <a:r>
              <a:rPr lang="en-US" sz="1700" i="1">
                <a:solidFill>
                  <a:srgbClr val="FF0000"/>
                </a:solidFill>
              </a:rPr>
              <a:t>to change your software settings.</a:t>
            </a:r>
            <a:endParaRPr lang="en-US" sz="1700"/>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3339831"/>
            <a:ext cx="9144000" cy="12321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1509306" y="3410717"/>
            <a:ext cx="6958187" cy="1107996"/>
          </a:xfrm>
          <a:prstGeom prst="rect">
            <a:avLst/>
          </a:prstGeom>
          <a:noFill/>
        </p:spPr>
        <p:txBody>
          <a:bodyPr wrap="square" rtlCol="0">
            <a:spAutoFit/>
          </a:bodyPr>
          <a:lstStyle/>
          <a:p>
            <a:pPr algn="l"/>
            <a:r>
              <a:rPr lang="en-US" sz="1600" b="1" i="0" u="none" strike="noStrike" kern="1200">
                <a:solidFill>
                  <a:schemeClr val="bg1"/>
                </a:solidFill>
                <a:effectLst/>
                <a:latin typeface="+mn-lt"/>
                <a:ea typeface="+mn-ea"/>
                <a:cs typeface="+mn-cs"/>
              </a:rPr>
              <a:t>Note: </a:t>
            </a:r>
            <a:r>
              <a:rPr lang="en-US" sz="1600" b="0" i="0" u="none" strike="noStrike" kern="1200">
                <a:solidFill>
                  <a:schemeClr val="bg1"/>
                </a:solidFill>
                <a:effectLst/>
                <a:latin typeface="+mn-lt"/>
                <a:ea typeface="+mn-ea"/>
                <a:cs typeface="+mn-cs"/>
              </a:rPr>
              <a:t>To view and access all available template examples and change the title slide background image, click on </a:t>
            </a:r>
            <a:r>
              <a:rPr lang="en-US" sz="1600" b="0" i="1" u="none" strike="noStrike" kern="1200">
                <a:solidFill>
                  <a:schemeClr val="bg1"/>
                </a:solidFill>
                <a:effectLst/>
                <a:latin typeface="+mn-lt"/>
                <a:ea typeface="+mn-ea"/>
                <a:cs typeface="+mn-cs"/>
              </a:rPr>
              <a:t>View &gt; Slide Master</a:t>
            </a:r>
            <a:r>
              <a:rPr lang="en-US" sz="1600" b="0" i="0" u="none" strike="noStrike" kern="1200">
                <a:solidFill>
                  <a:schemeClr val="bg1"/>
                </a:solidFill>
                <a:effectLst/>
                <a:latin typeface="+mn-lt"/>
                <a:ea typeface="+mn-ea"/>
                <a:cs typeface="+mn-cs"/>
              </a:rPr>
              <a:t>. Be sure to close out of the Master slide view when working on slide content by clicking on </a:t>
            </a:r>
            <a:r>
              <a:rPr lang="en-US" sz="1600" b="0" i="1" u="none" strike="noStrike" kern="1200">
                <a:solidFill>
                  <a:schemeClr val="bg1"/>
                </a:solidFill>
                <a:effectLst/>
                <a:latin typeface="+mn-lt"/>
                <a:ea typeface="+mn-ea"/>
                <a:cs typeface="+mn-cs"/>
              </a:rPr>
              <a:t>View &gt; Normal</a:t>
            </a:r>
            <a:r>
              <a:rPr lang="en-US" sz="1600" b="0" i="0" u="none" strike="noStrike" kern="1200">
                <a:solidFill>
                  <a:schemeClr val="bg1"/>
                </a:solidFill>
                <a:effectLst/>
                <a:latin typeface="+mn-lt"/>
                <a:ea typeface="+mn-ea"/>
                <a:cs typeface="+mn-cs"/>
              </a:rPr>
              <a:t>. Full frame photo size is </a:t>
            </a:r>
            <a:r>
              <a:rPr lang="en-US" sz="1800" b="0" i="0" u="none" strike="noStrike" kern="1200">
                <a:solidFill>
                  <a:schemeClr val="bg1"/>
                </a:solidFill>
                <a:effectLst/>
                <a:latin typeface="+mn-lt"/>
                <a:ea typeface="+mn-ea"/>
                <a:cs typeface="+mn-cs"/>
              </a:rPr>
              <a:t>10” x 5.63”</a:t>
            </a:r>
            <a:r>
              <a:rPr lang="en-US" sz="1600" b="0" i="0" u="none" strike="noStrike" kern="1200">
                <a:solidFill>
                  <a:schemeClr val="bg1"/>
                </a:solidFill>
                <a:effectLst/>
                <a:latin typeface="+mn-lt"/>
                <a:ea typeface="+mn-ea"/>
                <a:cs typeface="+mn-cs"/>
              </a:rPr>
              <a:t>or </a:t>
            </a:r>
            <a:r>
              <a:rPr lang="en-US" sz="1800" b="0" i="0" u="none" strike="noStrike" kern="1200">
                <a:solidFill>
                  <a:schemeClr val="bg1"/>
                </a:solidFill>
                <a:effectLst/>
                <a:latin typeface="+mn-lt"/>
                <a:ea typeface="+mn-ea"/>
                <a:cs typeface="+mn-cs"/>
              </a:rPr>
              <a:t>1500 pixels x 844 pixels </a:t>
            </a:r>
            <a:r>
              <a:rPr lang="en-US" sz="1600" b="0" i="0" u="none" strike="noStrike" kern="1200">
                <a:solidFill>
                  <a:schemeClr val="bg1"/>
                </a:solidFill>
                <a:effectLst/>
                <a:latin typeface="+mn-lt"/>
                <a:ea typeface="+mn-ea"/>
                <a:cs typeface="+mn-cs"/>
              </a:rPr>
              <a:t>@ 150 DPI.</a:t>
            </a:r>
            <a:endParaRPr lang="en-US" sz="1600" i="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391886" y="3535136"/>
            <a:ext cx="840921" cy="8409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495980" y="3302040"/>
            <a:ext cx="600076" cy="1323439"/>
          </a:xfrm>
          <a:prstGeom prst="rect">
            <a:avLst/>
          </a:prstGeom>
          <a:noFill/>
        </p:spPr>
        <p:txBody>
          <a:bodyPr wrap="square" rtlCol="0">
            <a:spAutoFit/>
          </a:bodyPr>
          <a:lstStyle/>
          <a:p>
            <a:pPr algn="ctr"/>
            <a:r>
              <a:rPr lang="en-US" sz="8000" b="1"/>
              <a:t>!</a:t>
            </a:r>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1" y="395095"/>
            <a:ext cx="4114800" cy="2176655"/>
          </a:xfrm>
        </p:spPr>
        <p:txBody>
          <a:bodyPr>
            <a:normAutofit/>
          </a:bodyPr>
          <a:lstStyle>
            <a:lvl1pPr marL="0" indent="0">
              <a:buNone/>
              <a:defRPr sz="2000" b="0"/>
            </a:lvl1pPr>
            <a:lvl2pPr marL="457200" indent="0">
              <a:buNone/>
              <a:defRPr/>
            </a:lvl2pPr>
          </a:lstStyle>
          <a:p>
            <a:pPr lvl="0"/>
            <a:r>
              <a:rPr lang="en-US"/>
              <a:t>Summary or description text about the slide, images, charts, data go here.</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Tree>
    <p:extLst>
      <p:ext uri="{BB962C8B-B14F-4D97-AF65-F5344CB8AC3E}">
        <p14:creationId xmlns:p14="http://schemas.microsoft.com/office/powerpoint/2010/main" val="304545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49885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314276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725204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2657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145866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223442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567617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70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p>
        </p:txBody>
      </p:sp>
    </p:spTree>
    <p:extLst>
      <p:ext uri="{BB962C8B-B14F-4D97-AF65-F5344CB8AC3E}">
        <p14:creationId xmlns:p14="http://schemas.microsoft.com/office/powerpoint/2010/main" val="1638536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87230"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71600"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5"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4"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92188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42009420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17207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907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a:t>This work was authored </a:t>
            </a:r>
            <a:r>
              <a:rPr lang="en-US" sz="900">
                <a:solidFill>
                  <a:srgbClr val="FF0000"/>
                </a:solidFill>
              </a:rPr>
              <a:t>[in part]</a:t>
            </a:r>
            <a:r>
              <a:rPr lang="en-US" sz="900"/>
              <a:t> by the National Renewable Energy Laboratory, operated by Alliance for Sustainable Energy, LLC, for the U.S. Department of Energy (DOE) under Contract No. DE-AC36-08GO28308. Funding provided by </a:t>
            </a:r>
            <a:r>
              <a:rPr lang="en-US" sz="90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a:solidFill>
                    <a:srgbClr val="FF0000"/>
                  </a:solidFill>
                </a:rPr>
                <a:t>Insert the words “in part” if this work includes </a:t>
              </a:r>
              <a:br>
                <a:rPr lang="en-US" sz="1000">
                  <a:solidFill>
                    <a:srgbClr val="FF0000"/>
                  </a:solidFill>
                </a:rPr>
              </a:br>
              <a:r>
                <a:rPr lang="en-US" sz="1000">
                  <a:solidFill>
                    <a:srgbClr val="FF0000"/>
                  </a:solidFill>
                </a:rPr>
                <a:t>non-NREL authors.</a:t>
              </a:r>
            </a:p>
            <a:p>
              <a:pPr algn="l"/>
              <a:r>
                <a:rPr lang="en-US" sz="10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a:solidFill>
                    <a:srgbClr val="FF0000"/>
                  </a:solidFill>
                </a:rPr>
                <a:t>Edit the red bracketed text as appropriate with the applicable DOE office(s) and program office(s) that sponsored the work and/or add other funding as needed.  For non-EERE funding, see </a:t>
              </a:r>
              <a:r>
                <a:rPr lang="en-US" sz="900" u="sng">
                  <a:solidFill>
                    <a:srgbClr val="FF0000"/>
                  </a:solidFill>
                  <a:hlinkClick r:id="rId4"/>
                </a:rPr>
                <a:t>https://thesource.nrel.gov/publishing/disclaimers.html</a:t>
              </a:r>
              <a:endParaRPr lang="en-US" sz="200" i="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29116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9" name="Text Placeholder 8"/>
          <p:cNvSpPr>
            <a:spLocks noGrp="1"/>
          </p:cNvSpPr>
          <p:nvPr>
            <p:ph type="body" sz="quarter" idx="10" hasCustomPrompt="1"/>
          </p:nvPr>
        </p:nvSpPr>
        <p:spPr>
          <a:xfrm>
            <a:off x="457200" y="1124857"/>
            <a:ext cx="5143499" cy="3621769"/>
          </a:xfrm>
        </p:spPr>
        <p:txBody>
          <a:bodyPr/>
          <a:lstStyle>
            <a:lvl1pPr marL="0" indent="0">
              <a:buNone/>
              <a:defRPr b="1"/>
            </a:lvl1pPr>
            <a:lvl2pPr>
              <a:defRPr sz="2000"/>
            </a:lvl2pPr>
          </a:lstStyle>
          <a:p>
            <a:pPr lvl="0"/>
            <a:r>
              <a:rPr lang="en-US"/>
              <a:t>Header text</a:t>
            </a:r>
          </a:p>
          <a:p>
            <a:pPr lvl="1"/>
            <a:r>
              <a:rPr lang="en-US"/>
              <a:t>Bullet point 1</a:t>
            </a:r>
          </a:p>
          <a:p>
            <a:pPr lvl="1"/>
            <a:r>
              <a:rPr lang="en-US"/>
              <a:t>Bullet point 2</a:t>
            </a:r>
          </a:p>
          <a:p>
            <a:pPr lvl="1"/>
            <a:r>
              <a:rPr lang="en-US"/>
              <a:t>Bullet point 3</a:t>
            </a:r>
            <a:br>
              <a:rPr lang="en-US"/>
            </a:br>
            <a:endParaRPr lang="en-US"/>
          </a:p>
          <a:p>
            <a:pPr lvl="0"/>
            <a:r>
              <a:rPr lang="en-US"/>
              <a:t>Header text</a:t>
            </a:r>
          </a:p>
          <a:p>
            <a:pPr lvl="1"/>
            <a:r>
              <a:rPr lang="en-US"/>
              <a:t>Bullet point 1</a:t>
            </a:r>
          </a:p>
          <a:p>
            <a:pPr lvl="1"/>
            <a:r>
              <a:rPr lang="en-US"/>
              <a:t>Bullet point 2</a:t>
            </a:r>
          </a:p>
          <a:p>
            <a:pPr lvl="1"/>
            <a:r>
              <a:rPr lang="en-US"/>
              <a:t>Bullet point 3</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621088"/>
          </a:xfrm>
          <a:solidFill>
            <a:schemeClr val="bg1">
              <a:lumMod val="85000"/>
            </a:schemeClr>
          </a:solidFill>
        </p:spPr>
        <p:txBody>
          <a:bodyPr>
            <a:normAutofit/>
          </a:bodyPr>
          <a:lstStyle>
            <a:lvl1pPr marL="0" indent="0">
              <a:buNone/>
              <a:defRPr sz="1600"/>
            </a:lvl1pPr>
          </a:lstStyle>
          <a:p>
            <a:r>
              <a:rPr lang="en-US"/>
              <a:t>Insert image here</a:t>
            </a:r>
          </a:p>
        </p:txBody>
      </p:sp>
    </p:spTree>
    <p:extLst>
      <p:ext uri="{BB962C8B-B14F-4D97-AF65-F5344CB8AC3E}">
        <p14:creationId xmlns:p14="http://schemas.microsoft.com/office/powerpoint/2010/main" val="3570781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711" r:id="rId5"/>
    <p:sldLayoutId id="2147483654" r:id="rId6"/>
    <p:sldLayoutId id="2147483655" r:id="rId7"/>
    <p:sldLayoutId id="2147483653" r:id="rId8"/>
    <p:sldLayoutId id="2147483707" r:id="rId9"/>
    <p:sldLayoutId id="2147483708" r:id="rId10"/>
    <p:sldLayoutId id="2147483656" r:id="rId11"/>
    <p:sldLayoutId id="2147483657" r:id="rId12"/>
    <p:sldLayoutId id="2147483689" r:id="rId13"/>
    <p:sldLayoutId id="2147483690" r:id="rId14"/>
    <p:sldLayoutId id="2147483691" r:id="rId15"/>
    <p:sldLayoutId id="2147483692" r:id="rId16"/>
    <p:sldLayoutId id="2147483693" r:id="rId17"/>
    <p:sldLayoutId id="2147483694" r:id="rId18"/>
    <p:sldLayoutId id="2147483695" r:id="rId19"/>
    <p:sldLayoutId id="2147483666" r:id="rId20"/>
    <p:sldLayoutId id="2147483667" r:id="rId21"/>
    <p:sldLayoutId id="2147483665" r:id="rId22"/>
    <p:sldLayoutId id="2147483668" r:id="rId23"/>
    <p:sldLayoutId id="2147483669" r:id="rId24"/>
    <p:sldLayoutId id="2147483670"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06" r:id="rId46"/>
    <p:sldLayoutId id="2147483672" r:id="rId47"/>
    <p:sldLayoutId id="2147483696" r:id="rId48"/>
    <p:sldLayoutId id="2147483673" r:id="rId49"/>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corewind.eu/wp-content/uploads/files/publications/COREWIND-D6.1-General-frame-of-the-analysis-and-description-of-the-new-FOW-assessment-app.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corewind.eu/wp-content/uploads/files/publications/COREWIND-D4.2-Floating-Wind-O-and-M-Strategies-Assessment.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74_2D93E4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isdem.github.io/WOMBAT/API/simulation_api.html#configur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isdem.github.io/WOMBAT/examples/how_to.html#windfarm-layou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wisdem.github.io/WOMBAT/API/types.html#scheduled-service-equipmen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isdem.github.io/WOMBAT/API/types.html#unscheduled-service-equipme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isdem.github.io/WOMBAT/API/types.html#scheduled-service-equipmen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isdem.github.io/WOMBAT/API/types.html#unscheduled-service-equipmen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wisdem.github.io/WOMBAT/examples/how_to.html#substat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isdem.github.io/WOMBAT/API/types.html#failures" TargetMode="External"/><Relationship Id="rId5" Type="http://schemas.openxmlformats.org/officeDocument/2006/relationships/hyperlink" Target="https://wisdem.github.io/WOMBAT/API/types.html#maintenance-tasks"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isdem.github.io/WOMBAT/examples/how_to.html#substation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isdem.github.io/WOMBAT/examples/how_to.html#turbin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hyperlink" Target="https://wisdem.github.io/WOMBAT/examples/how_to.html#substation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isdem.github.io/WOMBAT/examples/how_to.html#cab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REL/WAVE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WISDEM/WOMBAT/issue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37D12-5AAB-E34D-9FA6-EC0C4F7516CC}"/>
              </a:ext>
            </a:extLst>
          </p:cNvPr>
          <p:cNvSpPr>
            <a:spLocks noGrp="1"/>
          </p:cNvSpPr>
          <p:nvPr>
            <p:ph type="body" sz="quarter" idx="10"/>
          </p:nvPr>
        </p:nvSpPr>
        <p:spPr/>
        <p:txBody>
          <a:bodyPr/>
          <a:lstStyle/>
          <a:p>
            <a:r>
              <a:rPr lang="en-US" dirty="0"/>
              <a:t>WOMBAT Tutorial</a:t>
            </a:r>
          </a:p>
        </p:txBody>
      </p:sp>
      <p:sp>
        <p:nvSpPr>
          <p:cNvPr id="3" name="Text Placeholder 2">
            <a:extLst>
              <a:ext uri="{FF2B5EF4-FFF2-40B4-BE49-F238E27FC236}">
                <a16:creationId xmlns:a16="http://schemas.microsoft.com/office/drawing/2014/main" id="{DC106C5C-2F8B-3B45-8224-0DBDC4A5F9DA}"/>
              </a:ext>
            </a:extLst>
          </p:cNvPr>
          <p:cNvSpPr>
            <a:spLocks noGrp="1"/>
          </p:cNvSpPr>
          <p:nvPr>
            <p:ph type="body" sz="quarter" idx="11"/>
          </p:nvPr>
        </p:nvSpPr>
        <p:spPr>
          <a:xfrm>
            <a:off x="3736975" y="2744787"/>
            <a:ext cx="4755972" cy="1995463"/>
          </a:xfrm>
        </p:spPr>
        <p:txBody>
          <a:bodyPr/>
          <a:lstStyle/>
          <a:p>
            <a:r>
              <a:rPr lang="en-US" dirty="0"/>
              <a:t>NAWEA </a:t>
            </a:r>
            <a:r>
              <a:rPr lang="en-US" dirty="0" err="1"/>
              <a:t>WindTech</a:t>
            </a:r>
            <a:endParaRPr lang="en-US" dirty="0"/>
          </a:p>
          <a:p>
            <a:endParaRPr lang="en-US" dirty="0"/>
          </a:p>
          <a:p>
            <a:r>
              <a:rPr lang="en-US" dirty="0"/>
              <a:t>Rob Hammond</a:t>
            </a:r>
          </a:p>
          <a:p>
            <a:r>
              <a:rPr lang="en-US" dirty="0"/>
              <a:t>2 November 2023</a:t>
            </a:r>
          </a:p>
        </p:txBody>
      </p:sp>
    </p:spTree>
    <p:extLst>
      <p:ext uri="{BB962C8B-B14F-4D97-AF65-F5344CB8AC3E}">
        <p14:creationId xmlns:p14="http://schemas.microsoft.com/office/powerpoint/2010/main" val="4248536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Repairs and Maintenance</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85000" lnSpcReduction="20000"/>
          </a:bodyPr>
          <a:lstStyle/>
          <a:p>
            <a:r>
              <a:rPr lang="en-US" sz="1900" dirty="0"/>
              <a:t>Maintenance (scheduled)</a:t>
            </a:r>
          </a:p>
          <a:p>
            <a:pPr lvl="1"/>
            <a:r>
              <a:rPr lang="en-US" sz="1700" dirty="0"/>
              <a:t>Fixed frequency model (number of days) to align with regular servicing intervals</a:t>
            </a:r>
          </a:p>
          <a:p>
            <a:pPr lvl="1"/>
            <a:endParaRPr lang="en-US" sz="1600" dirty="0"/>
          </a:p>
          <a:p>
            <a:r>
              <a:rPr lang="en-US" sz="1900" dirty="0"/>
              <a:t>Failures (unscheduled maintenance)</a:t>
            </a:r>
          </a:p>
          <a:p>
            <a:pPr lvl="1"/>
            <a:r>
              <a:rPr lang="en-US" sz="1700" dirty="0"/>
              <a:t>Weibull distribution (exponential if using 1 for the shape parameter)</a:t>
            </a:r>
          </a:p>
          <a:p>
            <a:pPr lvl="2"/>
            <a:r>
              <a:rPr lang="en-US" sz="1500" dirty="0"/>
              <a:t>Scale = 1 / (# Failures/system/year) = MTBF (in years)</a:t>
            </a:r>
          </a:p>
          <a:p>
            <a:pPr lvl="1"/>
            <a:r>
              <a:rPr lang="en-US" sz="1700" dirty="0"/>
              <a:t>Random sampling for the next time a failure occurs</a:t>
            </a:r>
          </a:p>
          <a:p>
            <a:pPr lvl="1"/>
            <a:endParaRPr lang="en-US" sz="1600" dirty="0"/>
          </a:p>
          <a:p>
            <a:r>
              <a:rPr lang="en-US" sz="1900" dirty="0"/>
              <a:t>Shared parameterizations</a:t>
            </a:r>
          </a:p>
          <a:p>
            <a:pPr lvl="1"/>
            <a:r>
              <a:rPr lang="en-US" sz="1700" dirty="0"/>
              <a:t>Materials cost (whole cost or proportional to system </a:t>
            </a:r>
            <a:r>
              <a:rPr lang="en-US" sz="1700" dirty="0" err="1"/>
              <a:t>CapEx</a:t>
            </a:r>
            <a:r>
              <a:rPr lang="en-US" sz="1700" dirty="0"/>
              <a:t>)</a:t>
            </a:r>
          </a:p>
          <a:p>
            <a:pPr lvl="1"/>
            <a:r>
              <a:rPr lang="en-US" sz="1700" dirty="0"/>
              <a:t>Repair time</a:t>
            </a:r>
          </a:p>
          <a:p>
            <a:pPr lvl="1"/>
            <a:r>
              <a:rPr lang="en-US" sz="1700" dirty="0"/>
              <a:t>Service equipment categories that can perform corrective maintenance</a:t>
            </a:r>
          </a:p>
          <a:p>
            <a:pPr lvl="2"/>
            <a:r>
              <a:rPr lang="en-US" sz="1500" dirty="0"/>
              <a:t>CTV, DRN, RMT, SCN, LCN, CAB, DSV, TOW, AHV</a:t>
            </a:r>
          </a:p>
          <a:p>
            <a:pPr lvl="1"/>
            <a:r>
              <a:rPr lang="en-US" sz="1700" dirty="0"/>
              <a:t>Operating reduction</a:t>
            </a:r>
          </a:p>
          <a:p>
            <a:pPr lvl="1"/>
            <a:r>
              <a:rPr lang="en-US" sz="1700" dirty="0"/>
              <a:t>Severity level (helps prioritize repairs across the farm)</a:t>
            </a:r>
          </a:p>
        </p:txBody>
      </p:sp>
    </p:spTree>
    <p:extLst>
      <p:ext uri="{BB962C8B-B14F-4D97-AF65-F5344CB8AC3E}">
        <p14:creationId xmlns:p14="http://schemas.microsoft.com/office/powerpoint/2010/main" val="288269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Servicing Equipment</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85000" lnSpcReduction="20000"/>
          </a:bodyPr>
          <a:lstStyle/>
          <a:p>
            <a:r>
              <a:rPr lang="en-US" sz="1700" dirty="0"/>
              <a:t>Strategy</a:t>
            </a:r>
          </a:p>
          <a:p>
            <a:pPr lvl="1"/>
            <a:r>
              <a:rPr lang="en-US" sz="1700" dirty="0"/>
              <a:t>Scheduled</a:t>
            </a:r>
          </a:p>
          <a:p>
            <a:pPr lvl="1"/>
            <a:r>
              <a:rPr lang="en-US" sz="1700" dirty="0"/>
              <a:t>Unscheduled-downtime</a:t>
            </a:r>
          </a:p>
          <a:p>
            <a:pPr lvl="1"/>
            <a:r>
              <a:rPr lang="en-US" sz="1700" dirty="0"/>
              <a:t>Unscheduled-requests</a:t>
            </a:r>
          </a:p>
          <a:p>
            <a:pPr lvl="1"/>
            <a:r>
              <a:rPr lang="en-US" sz="1700" dirty="0"/>
              <a:t>Unscheduled-tow (offshore only)</a:t>
            </a:r>
          </a:p>
          <a:p>
            <a:r>
              <a:rPr lang="en-US" sz="1700" dirty="0"/>
              <a:t>Capabilities</a:t>
            </a:r>
          </a:p>
          <a:p>
            <a:r>
              <a:rPr lang="en-US" sz="1700" dirty="0"/>
              <a:t>Working hours</a:t>
            </a:r>
          </a:p>
          <a:p>
            <a:r>
              <a:rPr lang="en-US" sz="1700" dirty="0"/>
              <a:t>Mobilization</a:t>
            </a:r>
          </a:p>
          <a:p>
            <a:r>
              <a:rPr lang="en-US" sz="1700" dirty="0"/>
              <a:t>Port distance</a:t>
            </a:r>
          </a:p>
          <a:p>
            <a:r>
              <a:rPr lang="en-US" sz="1700" dirty="0"/>
              <a:t>Crew</a:t>
            </a:r>
          </a:p>
          <a:p>
            <a:r>
              <a:rPr lang="en-US" sz="1700" dirty="0"/>
              <a:t>Weather constraints</a:t>
            </a:r>
          </a:p>
          <a:p>
            <a:pPr lvl="1"/>
            <a:r>
              <a:rPr lang="en-US" sz="1700" dirty="0"/>
              <a:t>Windspeed</a:t>
            </a:r>
          </a:p>
          <a:p>
            <a:pPr lvl="1"/>
            <a:r>
              <a:rPr lang="en-US" sz="1700" dirty="0" err="1"/>
              <a:t>Waveheight</a:t>
            </a:r>
            <a:endParaRPr lang="en-US" sz="1700" dirty="0"/>
          </a:p>
          <a:p>
            <a:pPr lvl="1"/>
            <a:r>
              <a:rPr lang="en-US" sz="1700" dirty="0"/>
              <a:t>Speed (including during inclement weather)</a:t>
            </a:r>
          </a:p>
          <a:p>
            <a:pPr lvl="1"/>
            <a:r>
              <a:rPr lang="en-US" sz="1700" dirty="0"/>
              <a:t>Non-operational periods</a:t>
            </a:r>
          </a:p>
          <a:p>
            <a:pPr lvl="1"/>
            <a:r>
              <a:rPr lang="en-US" sz="1700" dirty="0"/>
              <a:t>Slow down periods</a:t>
            </a:r>
          </a:p>
          <a:p>
            <a:endParaRPr lang="en-US" sz="1700" dirty="0"/>
          </a:p>
        </p:txBody>
      </p:sp>
    </p:spTree>
    <p:extLst>
      <p:ext uri="{BB962C8B-B14F-4D97-AF65-F5344CB8AC3E}">
        <p14:creationId xmlns:p14="http://schemas.microsoft.com/office/powerpoint/2010/main" val="412782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The Wind Farm</a:t>
            </a:r>
          </a:p>
        </p:txBody>
      </p:sp>
      <p:pic>
        <p:nvPicPr>
          <p:cNvPr id="7" name="Picture Placeholder 6">
            <a:extLst>
              <a:ext uri="{FF2B5EF4-FFF2-40B4-BE49-F238E27FC236}">
                <a16:creationId xmlns:a16="http://schemas.microsoft.com/office/drawing/2014/main" id="{2F023AE3-C586-3A4F-A0A9-9E2C960F1E2C}"/>
              </a:ext>
            </a:extLst>
          </p:cNvPr>
          <p:cNvPicPr>
            <a:picLocks noGrp="1" noChangeAspect="1"/>
          </p:cNvPicPr>
          <p:nvPr>
            <p:ph type="pic" sz="quarter" idx="11"/>
          </p:nvPr>
        </p:nvPicPr>
        <p:blipFill>
          <a:blip r:embed="rId3"/>
          <a:srcRect/>
          <a:stretch/>
        </p:blipFill>
        <p:spPr>
          <a:xfrm>
            <a:off x="3425370" y="1050700"/>
            <a:ext cx="5672740" cy="3770081"/>
          </a:xfrm>
        </p:spPr>
      </p:pic>
      <p:sp>
        <p:nvSpPr>
          <p:cNvPr id="6" name="Text Placeholder 2">
            <a:extLst>
              <a:ext uri="{FF2B5EF4-FFF2-40B4-BE49-F238E27FC236}">
                <a16:creationId xmlns:a16="http://schemas.microsoft.com/office/drawing/2014/main" id="{A87BD518-E3B1-F1C5-3CB4-420FA82CCBDC}"/>
              </a:ext>
            </a:extLst>
          </p:cNvPr>
          <p:cNvSpPr txBox="1">
            <a:spLocks/>
          </p:cNvSpPr>
          <p:nvPr/>
        </p:nvSpPr>
        <p:spPr>
          <a:xfrm>
            <a:off x="0" y="1050700"/>
            <a:ext cx="2805570" cy="362176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700" dirty="0"/>
          </a:p>
        </p:txBody>
      </p:sp>
      <p:sp>
        <p:nvSpPr>
          <p:cNvPr id="10" name="Text Placeholder 2">
            <a:extLst>
              <a:ext uri="{FF2B5EF4-FFF2-40B4-BE49-F238E27FC236}">
                <a16:creationId xmlns:a16="http://schemas.microsoft.com/office/drawing/2014/main" id="{57AF789F-5F02-B8B7-A6D0-95E37B87FE67}"/>
              </a:ext>
            </a:extLst>
          </p:cNvPr>
          <p:cNvSpPr>
            <a:spLocks noGrp="1"/>
          </p:cNvSpPr>
          <p:nvPr>
            <p:ph type="body" sz="quarter" idx="10"/>
          </p:nvPr>
        </p:nvSpPr>
        <p:spPr>
          <a:xfrm>
            <a:off x="168250" y="1124857"/>
            <a:ext cx="3321101" cy="3621769"/>
          </a:xfrm>
        </p:spPr>
        <p:txBody>
          <a:bodyPr>
            <a:normAutofit/>
          </a:bodyPr>
          <a:lstStyle/>
          <a:p>
            <a:r>
              <a:rPr lang="en-US" sz="1700" dirty="0"/>
              <a:t>CSV Layout</a:t>
            </a:r>
          </a:p>
          <a:p>
            <a:pPr marL="285750" indent="-285750">
              <a:buFont typeface="Arial" panose="020B0604020202020204" pitchFamily="34" charset="0"/>
              <a:buChar char="•"/>
            </a:pPr>
            <a:r>
              <a:rPr lang="en-US" sz="1700" b="0" dirty="0"/>
              <a:t>Define each substation and turbine’s positions relative to each other and spatially (WGS-84 coordinates)</a:t>
            </a:r>
          </a:p>
          <a:p>
            <a:pPr marL="285750" indent="-285750">
              <a:buFont typeface="Arial" panose="020B0604020202020204" pitchFamily="34" charset="0"/>
              <a:buChar char="•"/>
            </a:pPr>
            <a:r>
              <a:rPr lang="en-US" sz="1700" b="0" dirty="0"/>
              <a:t>Provides pointers to the cable, substation, and turbine definition file</a:t>
            </a:r>
          </a:p>
          <a:p>
            <a:pPr marL="285750" indent="-285750">
              <a:buFont typeface="Arial" panose="020B0604020202020204" pitchFamily="34" charset="0"/>
              <a:buChar char="•"/>
            </a:pPr>
            <a:r>
              <a:rPr lang="en-US" sz="1700" b="0" dirty="0"/>
              <a:t>Gives names and IDs to each of the systems on the farm so that subassembly definitions can be shared between common systems</a:t>
            </a:r>
          </a:p>
        </p:txBody>
      </p:sp>
    </p:spTree>
    <p:extLst>
      <p:ext uri="{BB962C8B-B14F-4D97-AF65-F5344CB8AC3E}">
        <p14:creationId xmlns:p14="http://schemas.microsoft.com/office/powerpoint/2010/main" val="155199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a:t>Baseline Inputs</a:t>
            </a:r>
          </a:p>
        </p:txBody>
      </p:sp>
      <p:sp>
        <p:nvSpPr>
          <p:cNvPr id="5" name="Text Placeholder 4">
            <a:extLst>
              <a:ext uri="{FF2B5EF4-FFF2-40B4-BE49-F238E27FC236}">
                <a16:creationId xmlns:a16="http://schemas.microsoft.com/office/drawing/2014/main" id="{9D688372-2876-BE40-A638-43D12F57E516}"/>
              </a:ext>
            </a:extLst>
          </p:cNvPr>
          <p:cNvSpPr>
            <a:spLocks noGrp="1"/>
          </p:cNvSpPr>
          <p:nvPr>
            <p:ph type="body" sz="quarter" idx="10"/>
          </p:nvPr>
        </p:nvSpPr>
        <p:spPr/>
        <p:txBody>
          <a:bodyPr numCol="3" spcCol="182880">
            <a:normAutofit lnSpcReduction="10000"/>
          </a:bodyPr>
          <a:lstStyle/>
          <a:p>
            <a:pPr marL="0" indent="0">
              <a:buNone/>
            </a:pPr>
            <a:r>
              <a:rPr lang="en-US" sz="2000" b="1" dirty="0"/>
              <a:t>Subassemblies</a:t>
            </a:r>
          </a:p>
          <a:p>
            <a:r>
              <a:rPr lang="en-US" sz="2000" dirty="0"/>
              <a:t>Failure rate(s)</a:t>
            </a:r>
          </a:p>
          <a:p>
            <a:r>
              <a:rPr lang="en-US" sz="2000" dirty="0"/>
              <a:t>Maintenance tasks</a:t>
            </a:r>
          </a:p>
          <a:p>
            <a:r>
              <a:rPr lang="en-US" sz="2000" dirty="0"/>
              <a:t>Equipment requirements</a:t>
            </a:r>
          </a:p>
          <a:p>
            <a:r>
              <a:rPr lang="en-US" sz="2000" dirty="0"/>
              <a:t>Cost and time to complete repairs</a:t>
            </a:r>
          </a:p>
          <a:p>
            <a:r>
              <a:rPr lang="en-US" sz="2000" dirty="0"/>
              <a:t>Power curve (if modeling energy production – IEC power curve)</a:t>
            </a:r>
          </a:p>
          <a:p>
            <a:pPr marL="0" indent="0">
              <a:buNone/>
            </a:pPr>
            <a:r>
              <a:rPr lang="en-US" sz="2000" b="1" dirty="0"/>
              <a:t>Servicing Equipment</a:t>
            </a:r>
          </a:p>
          <a:p>
            <a:r>
              <a:rPr lang="en-US" sz="2000" dirty="0"/>
              <a:t>Maintenance strategy and related definitions</a:t>
            </a:r>
          </a:p>
          <a:p>
            <a:r>
              <a:rPr lang="en-US" sz="2000" dirty="0"/>
              <a:t>Port (if required)</a:t>
            </a:r>
          </a:p>
          <a:p>
            <a:r>
              <a:rPr lang="en-US" sz="2000" dirty="0"/>
              <a:t>Capabilities</a:t>
            </a:r>
          </a:p>
          <a:p>
            <a:r>
              <a:rPr lang="en-US" sz="2000" dirty="0"/>
              <a:t>Labor rates</a:t>
            </a:r>
          </a:p>
          <a:p>
            <a:r>
              <a:rPr lang="en-US" sz="2000" dirty="0"/>
              <a:t>Equipment rates</a:t>
            </a:r>
          </a:p>
          <a:p>
            <a:r>
              <a:rPr lang="en-US" sz="2000" dirty="0"/>
              <a:t>Operational limits</a:t>
            </a:r>
          </a:p>
          <a:p>
            <a:pPr marL="0" indent="0">
              <a:buNone/>
            </a:pPr>
            <a:endParaRPr lang="en-US" sz="2000" dirty="0"/>
          </a:p>
          <a:p>
            <a:pPr marL="0" indent="0">
              <a:buNone/>
            </a:pPr>
            <a:endParaRPr lang="en-US" sz="2000" dirty="0"/>
          </a:p>
          <a:p>
            <a:pPr marL="0" indent="0">
              <a:buNone/>
            </a:pPr>
            <a:r>
              <a:rPr lang="en-US" sz="2000" b="1" dirty="0"/>
              <a:t>Miscellaneous</a:t>
            </a:r>
          </a:p>
          <a:p>
            <a:r>
              <a:rPr lang="en-US" sz="2000" dirty="0"/>
              <a:t>Weather profile</a:t>
            </a:r>
          </a:p>
          <a:p>
            <a:pPr lvl="1"/>
            <a:r>
              <a:rPr lang="en-US" sz="2000" dirty="0"/>
              <a:t>Hourly windspeed and/or wave height</a:t>
            </a:r>
          </a:p>
          <a:p>
            <a:r>
              <a:rPr lang="en-US" sz="2000" dirty="0"/>
              <a:t>Windfarm layout</a:t>
            </a:r>
          </a:p>
          <a:p>
            <a:r>
              <a:rPr lang="en-US" sz="2000" dirty="0"/>
              <a:t>Site working hours</a:t>
            </a:r>
          </a:p>
          <a:p>
            <a:r>
              <a:rPr lang="en-US" sz="2000" dirty="0"/>
              <a:t>Port distance</a:t>
            </a:r>
          </a:p>
        </p:txBody>
      </p:sp>
    </p:spTree>
    <p:extLst>
      <p:ext uri="{BB962C8B-B14F-4D97-AF65-F5344CB8AC3E}">
        <p14:creationId xmlns:p14="http://schemas.microsoft.com/office/powerpoint/2010/main" val="11968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Outputs</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a:xfrm>
            <a:off x="457201" y="1124857"/>
            <a:ext cx="4331616" cy="3621769"/>
          </a:xfrm>
        </p:spPr>
        <p:txBody>
          <a:bodyPr>
            <a:normAutofit lnSpcReduction="10000"/>
          </a:bodyPr>
          <a:lstStyle/>
          <a:p>
            <a:r>
              <a:rPr lang="en-US" sz="1400" dirty="0"/>
              <a:t>Time-based availability</a:t>
            </a:r>
          </a:p>
          <a:p>
            <a:r>
              <a:rPr lang="en-US" sz="1400" dirty="0"/>
              <a:t>Production-based availability</a:t>
            </a:r>
          </a:p>
          <a:p>
            <a:r>
              <a:rPr lang="en-US" sz="1400" dirty="0"/>
              <a:t>Power production</a:t>
            </a:r>
          </a:p>
          <a:p>
            <a:r>
              <a:rPr lang="en-US" sz="1400" dirty="0"/>
              <a:t>Fixed costs</a:t>
            </a:r>
          </a:p>
          <a:p>
            <a:r>
              <a:rPr lang="en-US" sz="1400" dirty="0"/>
              <a:t>Capacity factor</a:t>
            </a:r>
          </a:p>
          <a:p>
            <a:r>
              <a:rPr lang="en-US" sz="1400" dirty="0"/>
              <a:t>Task completion rate</a:t>
            </a:r>
          </a:p>
          <a:p>
            <a:r>
              <a:rPr lang="en-US" sz="1400" dirty="0"/>
              <a:t>Service equipment costs</a:t>
            </a:r>
          </a:p>
          <a:p>
            <a:r>
              <a:rPr lang="en-US" sz="1400" dirty="0"/>
              <a:t>Service equipment utilization</a:t>
            </a:r>
          </a:p>
          <a:p>
            <a:r>
              <a:rPr lang="en-US" sz="1400" dirty="0"/>
              <a:t>Labor costs</a:t>
            </a:r>
          </a:p>
          <a:p>
            <a:r>
              <a:rPr lang="en-US" sz="1400" dirty="0"/>
              <a:t>Combined service equipment and labor costs by productivity</a:t>
            </a:r>
          </a:p>
          <a:p>
            <a:r>
              <a:rPr lang="en-US" sz="1400" dirty="0"/>
              <a:t>Component costs</a:t>
            </a:r>
          </a:p>
          <a:p>
            <a:r>
              <a:rPr lang="en-US" sz="1400" dirty="0"/>
              <a:t>Servicing time breakdown</a:t>
            </a:r>
          </a:p>
          <a:p>
            <a:r>
              <a:rPr lang="en-US" sz="1400" dirty="0" err="1"/>
              <a:t>OpEx</a:t>
            </a:r>
            <a:endParaRPr lang="en-US" sz="1400" dirty="0"/>
          </a:p>
          <a:p>
            <a:r>
              <a:rPr lang="en-US" sz="1400" dirty="0"/>
              <a:t>More on the way</a:t>
            </a:r>
          </a:p>
        </p:txBody>
      </p:sp>
      <p:sp>
        <p:nvSpPr>
          <p:cNvPr id="4" name="Text Placeholder 2">
            <a:extLst>
              <a:ext uri="{FF2B5EF4-FFF2-40B4-BE49-F238E27FC236}">
                <a16:creationId xmlns:a16="http://schemas.microsoft.com/office/drawing/2014/main" id="{0FC4FBE2-F194-DD49-B42A-39E76C68C348}"/>
              </a:ext>
            </a:extLst>
          </p:cNvPr>
          <p:cNvSpPr txBox="1">
            <a:spLocks/>
          </p:cNvSpPr>
          <p:nvPr/>
        </p:nvSpPr>
        <p:spPr>
          <a:xfrm>
            <a:off x="4788817" y="1124857"/>
            <a:ext cx="4331616" cy="36217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High fidelity log files to compute further metrics</a:t>
            </a:r>
          </a:p>
          <a:p>
            <a:r>
              <a:rPr lang="en-US" sz="1600" dirty="0"/>
              <a:t>Event logs</a:t>
            </a:r>
          </a:p>
          <a:p>
            <a:r>
              <a:rPr lang="en-US" sz="1600" dirty="0"/>
              <a:t>Operating level logs (hourly)</a:t>
            </a:r>
          </a:p>
          <a:p>
            <a:r>
              <a:rPr lang="en-US" sz="1600" dirty="0"/>
              <a:t>Power production logs (hourly)</a:t>
            </a:r>
          </a:p>
          <a:p>
            <a:r>
              <a:rPr lang="en-US" sz="1600" dirty="0"/>
              <a:t>Power potential logs (hourly)</a:t>
            </a:r>
          </a:p>
        </p:txBody>
      </p:sp>
    </p:spTree>
    <p:extLst>
      <p:ext uri="{BB962C8B-B14F-4D97-AF65-F5344CB8AC3E}">
        <p14:creationId xmlns:p14="http://schemas.microsoft.com/office/powerpoint/2010/main" val="269913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F069-A755-2F47-AF0E-7372E01AAA40}"/>
              </a:ext>
            </a:extLst>
          </p:cNvPr>
          <p:cNvSpPr>
            <a:spLocks noGrp="1"/>
          </p:cNvSpPr>
          <p:nvPr>
            <p:ph type="title"/>
          </p:nvPr>
        </p:nvSpPr>
        <p:spPr/>
        <p:txBody>
          <a:bodyPr/>
          <a:lstStyle/>
          <a:p>
            <a:r>
              <a:rPr lang="en-US" dirty="0"/>
              <a:t>Examples</a:t>
            </a:r>
          </a:p>
        </p:txBody>
      </p:sp>
      <p:pic>
        <p:nvPicPr>
          <p:cNvPr id="8" name="Picture 7">
            <a:extLst>
              <a:ext uri="{FF2B5EF4-FFF2-40B4-BE49-F238E27FC236}">
                <a16:creationId xmlns:a16="http://schemas.microsoft.com/office/drawing/2014/main" id="{3EEACD7E-9D6C-0640-9E66-76FC2E40FF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28600" y="786683"/>
            <a:ext cx="4207466" cy="1963484"/>
          </a:xfrm>
          <a:prstGeom prst="rect">
            <a:avLst/>
          </a:prstGeom>
        </p:spPr>
      </p:pic>
      <p:pic>
        <p:nvPicPr>
          <p:cNvPr id="3" name="Picture 2">
            <a:extLst>
              <a:ext uri="{FF2B5EF4-FFF2-40B4-BE49-F238E27FC236}">
                <a16:creationId xmlns:a16="http://schemas.microsoft.com/office/drawing/2014/main" id="{85438C3A-DB64-2A1E-A598-A194CDD7A511}"/>
              </a:ext>
            </a:extLst>
          </p:cNvPr>
          <p:cNvPicPr>
            <a:picLocks noChangeAspect="1"/>
          </p:cNvPicPr>
          <p:nvPr/>
        </p:nvPicPr>
        <p:blipFill>
          <a:blip r:embed="rId5"/>
          <a:srcRect/>
          <a:stretch/>
        </p:blipFill>
        <p:spPr>
          <a:xfrm>
            <a:off x="709573" y="2750167"/>
            <a:ext cx="3344483" cy="2229655"/>
          </a:xfrm>
          <a:prstGeom prst="rect">
            <a:avLst/>
          </a:prstGeom>
        </p:spPr>
      </p:pic>
      <p:pic>
        <p:nvPicPr>
          <p:cNvPr id="4" name="Picture 3">
            <a:extLst>
              <a:ext uri="{FF2B5EF4-FFF2-40B4-BE49-F238E27FC236}">
                <a16:creationId xmlns:a16="http://schemas.microsoft.com/office/drawing/2014/main" id="{BB90E605-D9F8-D328-122E-B44AF0CC3CEE}"/>
              </a:ext>
            </a:extLst>
          </p:cNvPr>
          <p:cNvPicPr>
            <a:picLocks noChangeAspect="1"/>
          </p:cNvPicPr>
          <p:nvPr/>
        </p:nvPicPr>
        <p:blipFill>
          <a:blip r:embed="rId6"/>
          <a:srcRect/>
          <a:stretch/>
        </p:blipFill>
        <p:spPr>
          <a:xfrm>
            <a:off x="4572000" y="776515"/>
            <a:ext cx="3982587" cy="3849833"/>
          </a:xfrm>
          <a:prstGeom prst="rect">
            <a:avLst/>
          </a:prstGeom>
        </p:spPr>
      </p:pic>
    </p:spTree>
    <p:extLst>
      <p:ext uri="{BB962C8B-B14F-4D97-AF65-F5344CB8AC3E}">
        <p14:creationId xmlns:p14="http://schemas.microsoft.com/office/powerpoint/2010/main" val="328237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453" y="1252017"/>
            <a:ext cx="4024335" cy="1348326"/>
          </a:xfrm>
        </p:spPr>
        <p:txBody>
          <a:bodyPr/>
          <a:lstStyle/>
          <a:p>
            <a:r>
              <a:rPr lang="en-US" dirty="0"/>
              <a:t>COREWIND Assumptions</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7783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High Level Information</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fontScale="92500" lnSpcReduction="10000"/>
          </a:bodyPr>
          <a:lstStyle/>
          <a:p>
            <a:r>
              <a:rPr lang="en-US" sz="2000" dirty="0"/>
              <a:t>Plant assumptions</a:t>
            </a:r>
            <a:br>
              <a:rPr lang="en-US" sz="2000" dirty="0"/>
            </a:br>
            <a:r>
              <a:rPr lang="en-US" sz="1500" dirty="0">
                <a:hlinkClick r:id="rId3"/>
              </a:rPr>
              <a:t>https://corewind.eu/wp-content/uploads/files/publications/COREWIND-D6.1-General-frame-of-the-analysis-and-description-of-the-new-FOW-assessment-app.pdf</a:t>
            </a:r>
            <a:endParaRPr lang="en-US" sz="1500" dirty="0"/>
          </a:p>
          <a:p>
            <a:r>
              <a:rPr lang="en-US" sz="2000" dirty="0"/>
              <a:t>Assessment assumptions</a:t>
            </a:r>
            <a:br>
              <a:rPr lang="en-US" sz="2000" dirty="0"/>
            </a:br>
            <a:r>
              <a:rPr lang="en-US" sz="1400" dirty="0">
                <a:hlinkClick r:id="rId4"/>
              </a:rPr>
              <a:t>https://corewind.eu/wp-content/uploads/files/publications/COREWIND-D4.2-Floating-Wind-O-and-M-Strategies-Assessment.pdf</a:t>
            </a:r>
            <a:endParaRPr lang="en-US" sz="2000" dirty="0"/>
          </a:p>
          <a:p>
            <a:endParaRPr lang="en-US" sz="2000" dirty="0"/>
          </a:p>
          <a:p>
            <a:pPr marL="0" indent="0">
              <a:buNone/>
            </a:pPr>
            <a:r>
              <a:rPr lang="en-US" sz="2000" b="1" dirty="0"/>
              <a:t>Summary</a:t>
            </a:r>
          </a:p>
          <a:p>
            <a:r>
              <a:rPr lang="en-US" sz="1600" dirty="0"/>
              <a:t>1.2 GW in Morro Bay, CA with reference coordinate: (35. 367222, -121. 645163)</a:t>
            </a:r>
          </a:p>
          <a:p>
            <a:r>
              <a:rPr lang="en-US" sz="1600" dirty="0"/>
              <a:t>60km distance to shore</a:t>
            </a:r>
          </a:p>
          <a:p>
            <a:r>
              <a:rPr lang="en-US" sz="1600" dirty="0"/>
              <a:t>80 x IEA 15 MW Reference Turbines, but with floating platforms, spaced 2160m apart</a:t>
            </a:r>
          </a:p>
          <a:p>
            <a:r>
              <a:rPr lang="en-US" sz="1600" dirty="0"/>
              <a:t>2 offshore substations</a:t>
            </a:r>
          </a:p>
          <a:p>
            <a:r>
              <a:rPr lang="en-US" sz="1600" dirty="0"/>
              <a:t>7 CTVs, Anchor Handling Vessel, Diving Support Vessel, Cable Lay Vessel, ROV</a:t>
            </a:r>
          </a:p>
          <a:p>
            <a:r>
              <a:rPr lang="en-US" sz="1600" dirty="0"/>
              <a:t>Technician salary: €80K</a:t>
            </a:r>
          </a:p>
        </p:txBody>
      </p:sp>
    </p:spTree>
    <p:extLst>
      <p:ext uri="{BB962C8B-B14F-4D97-AF65-F5344CB8AC3E}">
        <p14:creationId xmlns:p14="http://schemas.microsoft.com/office/powerpoint/2010/main" val="2289553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Plant Layout</a:t>
            </a:r>
          </a:p>
        </p:txBody>
      </p:sp>
      <p:pic>
        <p:nvPicPr>
          <p:cNvPr id="7" name="Graphic 6">
            <a:extLst>
              <a:ext uri="{FF2B5EF4-FFF2-40B4-BE49-F238E27FC236}">
                <a16:creationId xmlns:a16="http://schemas.microsoft.com/office/drawing/2014/main" id="{B37A700B-D284-3E36-41EA-F72CE7FB24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4162" y="941071"/>
            <a:ext cx="4909380" cy="4202429"/>
          </a:xfrm>
          <a:prstGeom prst="rect">
            <a:avLst/>
          </a:prstGeom>
        </p:spPr>
      </p:pic>
    </p:spTree>
    <p:extLst>
      <p:ext uri="{BB962C8B-B14F-4D97-AF65-F5344CB8AC3E}">
        <p14:creationId xmlns:p14="http://schemas.microsoft.com/office/powerpoint/2010/main" val="1679469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Failure Data</a:t>
            </a:r>
          </a:p>
        </p:txBody>
      </p:sp>
      <p:graphicFrame>
        <p:nvGraphicFramePr>
          <p:cNvPr id="4" name="Table 3">
            <a:extLst>
              <a:ext uri="{FF2B5EF4-FFF2-40B4-BE49-F238E27FC236}">
                <a16:creationId xmlns:a16="http://schemas.microsoft.com/office/drawing/2014/main" id="{E4A445B5-BC1D-3728-35B4-4B46CD72074B}"/>
              </a:ext>
            </a:extLst>
          </p:cNvPr>
          <p:cNvGraphicFramePr>
            <a:graphicFrameLocks noGrp="1"/>
          </p:cNvGraphicFramePr>
          <p:nvPr>
            <p:extLst>
              <p:ext uri="{D42A27DB-BD31-4B8C-83A1-F6EECF244321}">
                <p14:modId xmlns:p14="http://schemas.microsoft.com/office/powerpoint/2010/main" val="3678714121"/>
              </p:ext>
            </p:extLst>
          </p:nvPr>
        </p:nvGraphicFramePr>
        <p:xfrm>
          <a:off x="457199" y="1454367"/>
          <a:ext cx="5374907" cy="2234766"/>
        </p:xfrm>
        <a:graphic>
          <a:graphicData uri="http://schemas.openxmlformats.org/drawingml/2006/table">
            <a:tbl>
              <a:tblPr firstRow="1" bandRow="1">
                <a:tableStyleId>{5C22544A-7EE6-4342-B048-85BDC9FD1C3A}</a:tableStyleId>
              </a:tblPr>
              <a:tblGrid>
                <a:gridCol w="1005493">
                  <a:extLst>
                    <a:ext uri="{9D8B030D-6E8A-4147-A177-3AD203B41FA5}">
                      <a16:colId xmlns:a16="http://schemas.microsoft.com/office/drawing/2014/main" val="2275431607"/>
                    </a:ext>
                  </a:extLst>
                </a:gridCol>
                <a:gridCol w="721931">
                  <a:extLst>
                    <a:ext uri="{9D8B030D-6E8A-4147-A177-3AD203B41FA5}">
                      <a16:colId xmlns:a16="http://schemas.microsoft.com/office/drawing/2014/main" val="3868134879"/>
                    </a:ext>
                  </a:extLst>
                </a:gridCol>
                <a:gridCol w="990137">
                  <a:extLst>
                    <a:ext uri="{9D8B030D-6E8A-4147-A177-3AD203B41FA5}">
                      <a16:colId xmlns:a16="http://schemas.microsoft.com/office/drawing/2014/main" val="2173039651"/>
                    </a:ext>
                  </a:extLst>
                </a:gridCol>
                <a:gridCol w="592865">
                  <a:extLst>
                    <a:ext uri="{9D8B030D-6E8A-4147-A177-3AD203B41FA5}">
                      <a16:colId xmlns:a16="http://schemas.microsoft.com/office/drawing/2014/main" val="1537556279"/>
                    </a:ext>
                  </a:extLst>
                </a:gridCol>
                <a:gridCol w="720542">
                  <a:extLst>
                    <a:ext uri="{9D8B030D-6E8A-4147-A177-3AD203B41FA5}">
                      <a16:colId xmlns:a16="http://schemas.microsoft.com/office/drawing/2014/main" val="320684457"/>
                    </a:ext>
                  </a:extLst>
                </a:gridCol>
                <a:gridCol w="526251">
                  <a:extLst>
                    <a:ext uri="{9D8B030D-6E8A-4147-A177-3AD203B41FA5}">
                      <a16:colId xmlns:a16="http://schemas.microsoft.com/office/drawing/2014/main" val="3237133821"/>
                    </a:ext>
                  </a:extLst>
                </a:gridCol>
                <a:gridCol w="817688">
                  <a:extLst>
                    <a:ext uri="{9D8B030D-6E8A-4147-A177-3AD203B41FA5}">
                      <a16:colId xmlns:a16="http://schemas.microsoft.com/office/drawing/2014/main" val="640856089"/>
                    </a:ext>
                  </a:extLst>
                </a:gridCol>
              </a:tblGrid>
              <a:tr h="623358">
                <a:tc>
                  <a:txBody>
                    <a:bodyPr/>
                    <a:lstStyle/>
                    <a:p>
                      <a:r>
                        <a:rPr lang="en-US" sz="900" dirty="0"/>
                        <a:t>Component or</a:t>
                      </a:r>
                    </a:p>
                    <a:p>
                      <a:r>
                        <a:rPr lang="en-US" sz="900" dirty="0"/>
                        <a:t>Maintenance Task</a:t>
                      </a:r>
                    </a:p>
                  </a:txBody>
                  <a:tcPr marL="79937" marR="79937" marT="39968" marB="39968"/>
                </a:tc>
                <a:tc>
                  <a:txBody>
                    <a:bodyPr/>
                    <a:lstStyle/>
                    <a:p>
                      <a:r>
                        <a:rPr lang="en-US" sz="900" dirty="0"/>
                        <a:t>Frequency</a:t>
                      </a:r>
                    </a:p>
                    <a:p>
                      <a:r>
                        <a:rPr lang="en-US" sz="900" dirty="0"/>
                        <a:t>(scheduled)</a:t>
                      </a:r>
                    </a:p>
                  </a:txBody>
                  <a:tcPr marL="79937" marR="79937" marT="39968" marB="39968"/>
                </a:tc>
                <a:tc>
                  <a:txBody>
                    <a:bodyPr/>
                    <a:lstStyle/>
                    <a:p>
                      <a:r>
                        <a:rPr lang="en-US" sz="900" dirty="0"/>
                        <a:t>Failure Rate</a:t>
                      </a:r>
                    </a:p>
                    <a:p>
                      <a:r>
                        <a:rPr lang="en-US" sz="900" dirty="0"/>
                        <a:t>(N/turbine/year)</a:t>
                      </a:r>
                    </a:p>
                  </a:txBody>
                  <a:tcPr marL="79937" marR="79937" marT="39968" marB="39968"/>
                </a:tc>
                <a:tc>
                  <a:txBody>
                    <a:bodyPr/>
                    <a:lstStyle/>
                    <a:p>
                      <a:r>
                        <a:rPr lang="en-US" sz="900" dirty="0"/>
                        <a:t>Duration</a:t>
                      </a:r>
                    </a:p>
                    <a:p>
                      <a:r>
                        <a:rPr lang="en-US" sz="900" dirty="0"/>
                        <a:t>(hours)</a:t>
                      </a:r>
                    </a:p>
                  </a:txBody>
                  <a:tcPr marL="79937" marR="79937" marT="39968" marB="39968"/>
                </a:tc>
                <a:tc>
                  <a:txBody>
                    <a:bodyPr/>
                    <a:lstStyle/>
                    <a:p>
                      <a:r>
                        <a:rPr lang="en-US" sz="900" dirty="0"/>
                        <a:t>Technicians</a:t>
                      </a:r>
                    </a:p>
                    <a:p>
                      <a:r>
                        <a:rPr lang="en-US" sz="900" dirty="0"/>
                        <a:t>(number)</a:t>
                      </a:r>
                    </a:p>
                  </a:txBody>
                  <a:tcPr marL="79937" marR="79937" marT="39968" marB="39968"/>
                </a:tc>
                <a:tc>
                  <a:txBody>
                    <a:bodyPr/>
                    <a:lstStyle/>
                    <a:p>
                      <a:r>
                        <a:rPr lang="en-US" sz="900" dirty="0"/>
                        <a:t>Cost</a:t>
                      </a:r>
                    </a:p>
                    <a:p>
                      <a:r>
                        <a:rPr lang="en-US" sz="900" dirty="0"/>
                        <a:t>(Euros)</a:t>
                      </a:r>
                    </a:p>
                  </a:txBody>
                  <a:tcPr marL="79937" marR="79937" marT="39968" marB="39968"/>
                </a:tc>
                <a:tc>
                  <a:txBody>
                    <a:bodyPr/>
                    <a:lstStyle/>
                    <a:p>
                      <a:r>
                        <a:rPr lang="en-US" sz="900" dirty="0"/>
                        <a:t>Vessel</a:t>
                      </a:r>
                    </a:p>
                  </a:txBody>
                  <a:tcPr marL="79937" marR="79937" marT="39968" marB="39968"/>
                </a:tc>
                <a:extLst>
                  <a:ext uri="{0D108BD9-81ED-4DB2-BD59-A6C34878D82A}">
                    <a16:rowId xmlns:a16="http://schemas.microsoft.com/office/drawing/2014/main" val="1196627940"/>
                  </a:ext>
                </a:extLst>
              </a:tr>
              <a:tr h="746078">
                <a:tc>
                  <a:txBody>
                    <a:bodyPr/>
                    <a:lstStyle/>
                    <a:p>
                      <a:r>
                        <a:rPr lang="en-US" sz="900" dirty="0"/>
                        <a:t>Sub-Sea Inspections of Cables, Mooring Lines and Floater Hull</a:t>
                      </a:r>
                    </a:p>
                  </a:txBody>
                  <a:tcPr marL="79937" marR="79937" marT="39968" marB="39968"/>
                </a:tc>
                <a:tc>
                  <a:txBody>
                    <a:bodyPr/>
                    <a:lstStyle/>
                    <a:p>
                      <a:r>
                        <a:rPr lang="en-US" sz="900" dirty="0"/>
                        <a:t>2 years</a:t>
                      </a:r>
                    </a:p>
                  </a:txBody>
                  <a:tcPr marL="79937" marR="79937" marT="39968" marB="39968"/>
                </a:tc>
                <a:tc>
                  <a:txBody>
                    <a:bodyPr/>
                    <a:lstStyle/>
                    <a:p>
                      <a:endParaRPr lang="en-US" sz="900" dirty="0"/>
                    </a:p>
                  </a:txBody>
                  <a:tcPr marL="79937" marR="79937" marT="39968" marB="39968"/>
                </a:tc>
                <a:tc>
                  <a:txBody>
                    <a:bodyPr/>
                    <a:lstStyle/>
                    <a:p>
                      <a:r>
                        <a:rPr lang="en-US" sz="900" dirty="0"/>
                        <a:t>12</a:t>
                      </a:r>
                    </a:p>
                  </a:txBody>
                  <a:tcPr marL="79937" marR="79937" marT="39968" marB="39968"/>
                </a:tc>
                <a:tc>
                  <a:txBody>
                    <a:bodyPr/>
                    <a:lstStyle/>
                    <a:p>
                      <a:r>
                        <a:rPr lang="en-US" sz="900" dirty="0"/>
                        <a:t>5</a:t>
                      </a:r>
                    </a:p>
                  </a:txBody>
                  <a:tcPr marL="79937" marR="79937" marT="39968" marB="39968"/>
                </a:tc>
                <a:tc>
                  <a:txBody>
                    <a:bodyPr/>
                    <a:lstStyle/>
                    <a:p>
                      <a:r>
                        <a:rPr lang="en-US" sz="900" dirty="0"/>
                        <a:t>500</a:t>
                      </a:r>
                    </a:p>
                  </a:txBody>
                  <a:tcPr marL="79937" marR="79937" marT="39968" marB="39968"/>
                </a:tc>
                <a:tc>
                  <a:txBody>
                    <a:bodyPr/>
                    <a:lstStyle/>
                    <a:p>
                      <a:r>
                        <a:rPr lang="en-US" sz="900" dirty="0"/>
                        <a:t>SOV with ROV</a:t>
                      </a:r>
                    </a:p>
                  </a:txBody>
                  <a:tcPr marL="79937" marR="79937" marT="39968" marB="39968"/>
                </a:tc>
                <a:extLst>
                  <a:ext uri="{0D108BD9-81ED-4DB2-BD59-A6C34878D82A}">
                    <a16:rowId xmlns:a16="http://schemas.microsoft.com/office/drawing/2014/main" val="1512493798"/>
                  </a:ext>
                </a:extLst>
              </a:tr>
              <a:tr h="479621">
                <a:tc>
                  <a:txBody>
                    <a:bodyPr/>
                    <a:lstStyle/>
                    <a:p>
                      <a:r>
                        <a:rPr lang="en-US" sz="900" dirty="0"/>
                        <a:t>Direct Drive Generator – Minor Failure</a:t>
                      </a:r>
                    </a:p>
                  </a:txBody>
                  <a:tcPr marL="79937" marR="79937" marT="39968" marB="39968"/>
                </a:tc>
                <a:tc>
                  <a:txBody>
                    <a:bodyPr/>
                    <a:lstStyle/>
                    <a:p>
                      <a:endParaRPr lang="en-US" sz="900" dirty="0"/>
                    </a:p>
                  </a:txBody>
                  <a:tcPr marL="79937" marR="79937" marT="39968" marB="39968"/>
                </a:tc>
                <a:tc>
                  <a:txBody>
                    <a:bodyPr/>
                    <a:lstStyle/>
                    <a:p>
                      <a:r>
                        <a:rPr lang="en-US" sz="900" dirty="0"/>
                        <a:t>0.546</a:t>
                      </a:r>
                    </a:p>
                  </a:txBody>
                  <a:tcPr marL="79937" marR="79937" marT="39968" marB="39968"/>
                </a:tc>
                <a:tc>
                  <a:txBody>
                    <a:bodyPr/>
                    <a:lstStyle/>
                    <a:p>
                      <a:r>
                        <a:rPr lang="en-US" sz="900" dirty="0"/>
                        <a:t>13</a:t>
                      </a:r>
                    </a:p>
                  </a:txBody>
                  <a:tcPr marL="79937" marR="79937" marT="39968" marB="39968"/>
                </a:tc>
                <a:tc>
                  <a:txBody>
                    <a:bodyPr/>
                    <a:lstStyle/>
                    <a:p>
                      <a:r>
                        <a:rPr lang="en-US" sz="900" dirty="0"/>
                        <a:t>2</a:t>
                      </a:r>
                    </a:p>
                  </a:txBody>
                  <a:tcPr marL="79937" marR="79937" marT="39968" marB="39968"/>
                </a:tc>
                <a:tc>
                  <a:txBody>
                    <a:bodyPr/>
                    <a:lstStyle/>
                    <a:p>
                      <a:r>
                        <a:rPr lang="en-US" sz="900" dirty="0"/>
                        <a:t>1000</a:t>
                      </a:r>
                    </a:p>
                  </a:txBody>
                  <a:tcPr marL="79937" marR="79937" marT="39968" marB="39968"/>
                </a:tc>
                <a:tc>
                  <a:txBody>
                    <a:bodyPr/>
                    <a:lstStyle/>
                    <a:p>
                      <a:r>
                        <a:rPr lang="en-US" sz="900" dirty="0"/>
                        <a:t>CTV</a:t>
                      </a:r>
                    </a:p>
                  </a:txBody>
                  <a:tcPr marL="79937" marR="79937" marT="39968" marB="39968"/>
                </a:tc>
                <a:extLst>
                  <a:ext uri="{0D108BD9-81ED-4DB2-BD59-A6C34878D82A}">
                    <a16:rowId xmlns:a16="http://schemas.microsoft.com/office/drawing/2014/main" val="1985533500"/>
                  </a:ext>
                </a:extLst>
              </a:tr>
              <a:tr h="346393">
                <a:tc>
                  <a:txBody>
                    <a:bodyPr/>
                    <a:lstStyle/>
                    <a:p>
                      <a:r>
                        <a:rPr lang="en-US" sz="900" dirty="0"/>
                        <a:t>Main Shaft – Replacement</a:t>
                      </a:r>
                    </a:p>
                  </a:txBody>
                  <a:tcPr marL="79937" marR="79937" marT="39968" marB="39968"/>
                </a:tc>
                <a:tc>
                  <a:txBody>
                    <a:bodyPr/>
                    <a:lstStyle/>
                    <a:p>
                      <a:endParaRPr lang="en-US" sz="900" dirty="0"/>
                    </a:p>
                  </a:txBody>
                  <a:tcPr marL="79937" marR="79937" marT="39968" marB="39968"/>
                </a:tc>
                <a:tc>
                  <a:txBody>
                    <a:bodyPr/>
                    <a:lstStyle/>
                    <a:p>
                      <a:r>
                        <a:rPr lang="en-US" sz="900" dirty="0"/>
                        <a:t>0.009</a:t>
                      </a:r>
                    </a:p>
                  </a:txBody>
                  <a:tcPr marL="79937" marR="79937" marT="39968" marB="39968"/>
                </a:tc>
                <a:tc>
                  <a:txBody>
                    <a:bodyPr/>
                    <a:lstStyle/>
                    <a:p>
                      <a:r>
                        <a:rPr lang="en-US" sz="900" dirty="0"/>
                        <a:t>144</a:t>
                      </a:r>
                    </a:p>
                  </a:txBody>
                  <a:tcPr marL="79937" marR="79937" marT="39968" marB="39968"/>
                </a:tc>
                <a:tc>
                  <a:txBody>
                    <a:bodyPr/>
                    <a:lstStyle/>
                    <a:p>
                      <a:r>
                        <a:rPr lang="en-US" sz="900" dirty="0"/>
                        <a:t>5</a:t>
                      </a:r>
                    </a:p>
                  </a:txBody>
                  <a:tcPr marL="79937" marR="79937" marT="39968" marB="39968"/>
                </a:tc>
                <a:tc>
                  <a:txBody>
                    <a:bodyPr/>
                    <a:lstStyle/>
                    <a:p>
                      <a:r>
                        <a:rPr lang="en-US" sz="900" dirty="0"/>
                        <a:t>232000</a:t>
                      </a:r>
                    </a:p>
                  </a:txBody>
                  <a:tcPr marL="79937" marR="79937" marT="39968" marB="39968"/>
                </a:tc>
                <a:tc>
                  <a:txBody>
                    <a:bodyPr/>
                    <a:lstStyle/>
                    <a:p>
                      <a:r>
                        <a:rPr lang="en-US" sz="900" dirty="0"/>
                        <a:t>CTV</a:t>
                      </a:r>
                    </a:p>
                  </a:txBody>
                  <a:tcPr marL="79937" marR="79937" marT="39968" marB="39968"/>
                </a:tc>
                <a:extLst>
                  <a:ext uri="{0D108BD9-81ED-4DB2-BD59-A6C34878D82A}">
                    <a16:rowId xmlns:a16="http://schemas.microsoft.com/office/drawing/2014/main" val="3939474948"/>
                  </a:ext>
                </a:extLst>
              </a:tr>
            </a:tbl>
          </a:graphicData>
        </a:graphic>
      </p:graphicFrame>
      <p:sp>
        <p:nvSpPr>
          <p:cNvPr id="5" name="Text Placeholder 2">
            <a:extLst>
              <a:ext uri="{FF2B5EF4-FFF2-40B4-BE49-F238E27FC236}">
                <a16:creationId xmlns:a16="http://schemas.microsoft.com/office/drawing/2014/main" id="{C1AA7A1D-5078-7F42-9218-ACC55BF415C9}"/>
              </a:ext>
            </a:extLst>
          </p:cNvPr>
          <p:cNvSpPr>
            <a:spLocks noGrp="1"/>
          </p:cNvSpPr>
          <p:nvPr>
            <p:ph type="body" sz="quarter" idx="10"/>
          </p:nvPr>
        </p:nvSpPr>
        <p:spPr>
          <a:xfrm>
            <a:off x="5832106" y="1124857"/>
            <a:ext cx="2859831" cy="3765642"/>
          </a:xfrm>
        </p:spPr>
        <p:txBody>
          <a:bodyPr>
            <a:normAutofit/>
          </a:bodyPr>
          <a:lstStyle/>
          <a:p>
            <a:r>
              <a:rPr lang="en-US" sz="1600" dirty="0"/>
              <a:t>Data doesn’t quite match the expected format in WOMBAT</a:t>
            </a:r>
          </a:p>
          <a:p>
            <a:r>
              <a:rPr lang="en-US" sz="1600" dirty="0"/>
              <a:t>Some assumptions don’t quite align with expectations</a:t>
            </a:r>
          </a:p>
          <a:p>
            <a:endParaRPr lang="en-US" sz="1600" dirty="0"/>
          </a:p>
          <a:p>
            <a:r>
              <a:rPr lang="en-US" sz="1800" b="1" dirty="0"/>
              <a:t>So, how would this get translated to WOMBAT given what we know?</a:t>
            </a:r>
            <a:endParaRPr lang="en-US" sz="1600" b="1" dirty="0"/>
          </a:p>
        </p:txBody>
      </p:sp>
    </p:spTree>
    <p:extLst>
      <p:ext uri="{BB962C8B-B14F-4D97-AF65-F5344CB8AC3E}">
        <p14:creationId xmlns:p14="http://schemas.microsoft.com/office/powerpoint/2010/main" val="96658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FDAD-1F69-640C-2FDB-5A36643920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B19B40E-FC1A-36B1-C5A7-65795C4D3F61}"/>
              </a:ext>
            </a:extLst>
          </p:cNvPr>
          <p:cNvSpPr>
            <a:spLocks noGrp="1"/>
          </p:cNvSpPr>
          <p:nvPr>
            <p:ph type="body" sz="quarter" idx="11"/>
          </p:nvPr>
        </p:nvSpPr>
        <p:spPr/>
        <p:txBody>
          <a:bodyPr/>
          <a:lstStyle/>
          <a:p>
            <a:r>
              <a:rPr lang="en-US" dirty="0"/>
              <a:t>WOMBAT At a Glance</a:t>
            </a:r>
          </a:p>
        </p:txBody>
      </p:sp>
      <p:sp>
        <p:nvSpPr>
          <p:cNvPr id="4" name="Text Placeholder 3">
            <a:extLst>
              <a:ext uri="{FF2B5EF4-FFF2-40B4-BE49-F238E27FC236}">
                <a16:creationId xmlns:a16="http://schemas.microsoft.com/office/drawing/2014/main" id="{DE4BA153-0E2A-5C0F-AABF-8859824DF4EA}"/>
              </a:ext>
            </a:extLst>
          </p:cNvPr>
          <p:cNvSpPr>
            <a:spLocks noGrp="1"/>
          </p:cNvSpPr>
          <p:nvPr>
            <p:ph type="body" sz="quarter" idx="19"/>
          </p:nvPr>
        </p:nvSpPr>
        <p:spPr/>
        <p:txBody>
          <a:bodyPr/>
          <a:lstStyle/>
          <a:p>
            <a:r>
              <a:rPr lang="en-US" dirty="0"/>
              <a:t>Configuring WOMBAT</a:t>
            </a:r>
          </a:p>
        </p:txBody>
      </p:sp>
      <p:sp>
        <p:nvSpPr>
          <p:cNvPr id="5" name="Text Placeholder 4">
            <a:extLst>
              <a:ext uri="{FF2B5EF4-FFF2-40B4-BE49-F238E27FC236}">
                <a16:creationId xmlns:a16="http://schemas.microsoft.com/office/drawing/2014/main" id="{70D82511-4F8F-811E-9CAF-974C6D9CEB53}"/>
              </a:ext>
            </a:extLst>
          </p:cNvPr>
          <p:cNvSpPr>
            <a:spLocks noGrp="1"/>
          </p:cNvSpPr>
          <p:nvPr>
            <p:ph type="body" sz="quarter" idx="21"/>
          </p:nvPr>
        </p:nvSpPr>
        <p:spPr/>
        <p:txBody>
          <a:bodyPr/>
          <a:lstStyle/>
          <a:p>
            <a:r>
              <a:rPr lang="en-US" dirty="0"/>
              <a:t>COREWIND Assumptions</a:t>
            </a:r>
          </a:p>
        </p:txBody>
      </p:sp>
      <p:sp>
        <p:nvSpPr>
          <p:cNvPr id="6" name="Text Placeholder 5">
            <a:extLst>
              <a:ext uri="{FF2B5EF4-FFF2-40B4-BE49-F238E27FC236}">
                <a16:creationId xmlns:a16="http://schemas.microsoft.com/office/drawing/2014/main" id="{DA0DE763-9EE1-716E-5900-C0DAC6E65A3B}"/>
              </a:ext>
            </a:extLst>
          </p:cNvPr>
          <p:cNvSpPr>
            <a:spLocks noGrp="1"/>
          </p:cNvSpPr>
          <p:nvPr>
            <p:ph type="body" sz="quarter" idx="23"/>
          </p:nvPr>
        </p:nvSpPr>
        <p:spPr/>
        <p:txBody>
          <a:bodyPr/>
          <a:lstStyle/>
          <a:p>
            <a:r>
              <a:rPr lang="en-US" dirty="0"/>
              <a:t>Setting Up a Simulation</a:t>
            </a:r>
          </a:p>
        </p:txBody>
      </p:sp>
      <p:sp>
        <p:nvSpPr>
          <p:cNvPr id="7" name="Text Placeholder 6">
            <a:extLst>
              <a:ext uri="{FF2B5EF4-FFF2-40B4-BE49-F238E27FC236}">
                <a16:creationId xmlns:a16="http://schemas.microsoft.com/office/drawing/2014/main" id="{A5C7A8BA-A4A6-491F-C05F-D50BE54A90B6}"/>
              </a:ext>
            </a:extLst>
          </p:cNvPr>
          <p:cNvSpPr>
            <a:spLocks noGrp="1"/>
          </p:cNvSpPr>
          <p:nvPr>
            <p:ph type="body" sz="quarter" idx="25"/>
          </p:nvPr>
        </p:nvSpPr>
        <p:spPr/>
        <p:txBody>
          <a:bodyPr/>
          <a:lstStyle/>
          <a:p>
            <a:r>
              <a:rPr lang="en-US" dirty="0"/>
              <a:t>Hands-on With WOMBAT</a:t>
            </a:r>
          </a:p>
        </p:txBody>
      </p:sp>
      <p:sp>
        <p:nvSpPr>
          <p:cNvPr id="8" name="Text Placeholder 7">
            <a:extLst>
              <a:ext uri="{FF2B5EF4-FFF2-40B4-BE49-F238E27FC236}">
                <a16:creationId xmlns:a16="http://schemas.microsoft.com/office/drawing/2014/main" id="{0713077F-31D7-8FB9-A069-03F211530DBB}"/>
              </a:ext>
            </a:extLst>
          </p:cNvPr>
          <p:cNvSpPr>
            <a:spLocks noGrp="1"/>
          </p:cNvSpPr>
          <p:nvPr>
            <p:ph type="body" sz="quarter" idx="27"/>
          </p:nvPr>
        </p:nvSpPr>
        <p:spPr/>
        <p:txBody>
          <a:bodyPr/>
          <a:lstStyle/>
          <a:p>
            <a:r>
              <a:rPr lang="en-US" dirty="0"/>
              <a:t>Time Permitting: WAVES</a:t>
            </a:r>
          </a:p>
        </p:txBody>
      </p:sp>
      <p:sp>
        <p:nvSpPr>
          <p:cNvPr id="9" name="Text Placeholder 8">
            <a:extLst>
              <a:ext uri="{FF2B5EF4-FFF2-40B4-BE49-F238E27FC236}">
                <a16:creationId xmlns:a16="http://schemas.microsoft.com/office/drawing/2014/main" id="{ADFA132F-6509-40FC-7EF0-278C11547605}"/>
              </a:ext>
            </a:extLst>
          </p:cNvPr>
          <p:cNvSpPr>
            <a:spLocks noGrp="1"/>
          </p:cNvSpPr>
          <p:nvPr>
            <p:ph type="body" sz="quarter" idx="29"/>
          </p:nvPr>
        </p:nvSpPr>
        <p:spPr/>
        <p:txBody>
          <a:bodyPr/>
          <a:lstStyle/>
          <a:p>
            <a:r>
              <a:rPr lang="en-US" dirty="0"/>
              <a:t>Time Permitting: Future of WOMBAT</a:t>
            </a:r>
          </a:p>
        </p:txBody>
      </p:sp>
    </p:spTree>
    <p:extLst>
      <p:ext uri="{BB962C8B-B14F-4D97-AF65-F5344CB8AC3E}">
        <p14:creationId xmlns:p14="http://schemas.microsoft.com/office/powerpoint/2010/main" val="354804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Vessel Data</a:t>
            </a:r>
          </a:p>
        </p:txBody>
      </p:sp>
      <p:graphicFrame>
        <p:nvGraphicFramePr>
          <p:cNvPr id="4" name="Table 3">
            <a:extLst>
              <a:ext uri="{FF2B5EF4-FFF2-40B4-BE49-F238E27FC236}">
                <a16:creationId xmlns:a16="http://schemas.microsoft.com/office/drawing/2014/main" id="{E4A445B5-BC1D-3728-35B4-4B46CD72074B}"/>
              </a:ext>
            </a:extLst>
          </p:cNvPr>
          <p:cNvGraphicFramePr>
            <a:graphicFrameLocks noGrp="1"/>
          </p:cNvGraphicFramePr>
          <p:nvPr>
            <p:extLst>
              <p:ext uri="{D42A27DB-BD31-4B8C-83A1-F6EECF244321}">
                <p14:modId xmlns:p14="http://schemas.microsoft.com/office/powerpoint/2010/main" val="1579591287"/>
              </p:ext>
            </p:extLst>
          </p:nvPr>
        </p:nvGraphicFramePr>
        <p:xfrm>
          <a:off x="457198" y="1099949"/>
          <a:ext cx="5369772" cy="3335100"/>
        </p:xfrm>
        <a:graphic>
          <a:graphicData uri="http://schemas.openxmlformats.org/drawingml/2006/table">
            <a:tbl>
              <a:tblPr firstRow="1" bandRow="1">
                <a:tableStyleId>{5C22544A-7EE6-4342-B048-85BDC9FD1C3A}</a:tableStyleId>
              </a:tblPr>
              <a:tblGrid>
                <a:gridCol w="1126653">
                  <a:extLst>
                    <a:ext uri="{9D8B030D-6E8A-4147-A177-3AD203B41FA5}">
                      <a16:colId xmlns:a16="http://schemas.microsoft.com/office/drawing/2014/main" val="2275431607"/>
                    </a:ext>
                  </a:extLst>
                </a:gridCol>
                <a:gridCol w="808923">
                  <a:extLst>
                    <a:ext uri="{9D8B030D-6E8A-4147-A177-3AD203B41FA5}">
                      <a16:colId xmlns:a16="http://schemas.microsoft.com/office/drawing/2014/main" val="3664099403"/>
                    </a:ext>
                  </a:extLst>
                </a:gridCol>
                <a:gridCol w="808923">
                  <a:extLst>
                    <a:ext uri="{9D8B030D-6E8A-4147-A177-3AD203B41FA5}">
                      <a16:colId xmlns:a16="http://schemas.microsoft.com/office/drawing/2014/main" val="3868134879"/>
                    </a:ext>
                  </a:extLst>
                </a:gridCol>
                <a:gridCol w="668554">
                  <a:extLst>
                    <a:ext uri="{9D8B030D-6E8A-4147-A177-3AD203B41FA5}">
                      <a16:colId xmlns:a16="http://schemas.microsoft.com/office/drawing/2014/main" val="2173039651"/>
                    </a:ext>
                  </a:extLst>
                </a:gridCol>
                <a:gridCol w="1105198">
                  <a:extLst>
                    <a:ext uri="{9D8B030D-6E8A-4147-A177-3AD203B41FA5}">
                      <a16:colId xmlns:a16="http://schemas.microsoft.com/office/drawing/2014/main" val="1537556279"/>
                    </a:ext>
                  </a:extLst>
                </a:gridCol>
                <a:gridCol w="851521">
                  <a:extLst>
                    <a:ext uri="{9D8B030D-6E8A-4147-A177-3AD203B41FA5}">
                      <a16:colId xmlns:a16="http://schemas.microsoft.com/office/drawing/2014/main" val="320684457"/>
                    </a:ext>
                  </a:extLst>
                </a:gridCol>
              </a:tblGrid>
              <a:tr h="623358">
                <a:tc>
                  <a:txBody>
                    <a:bodyPr/>
                    <a:lstStyle/>
                    <a:p>
                      <a:r>
                        <a:rPr lang="en-US" sz="900" dirty="0"/>
                        <a:t>Vessel</a:t>
                      </a:r>
                    </a:p>
                  </a:txBody>
                  <a:tcPr marL="79937" marR="79937" marT="39968" marB="39968"/>
                </a:tc>
                <a:tc>
                  <a:txBody>
                    <a:bodyPr/>
                    <a:lstStyle/>
                    <a:p>
                      <a:r>
                        <a:rPr lang="en-US" sz="900" dirty="0"/>
                        <a:t>Number</a:t>
                      </a:r>
                    </a:p>
                    <a:p>
                      <a:endParaRPr lang="en-US" sz="900" dirty="0"/>
                    </a:p>
                  </a:txBody>
                  <a:tcPr marL="79937" marR="79937" marT="39968" marB="39968"/>
                </a:tc>
                <a:tc>
                  <a:txBody>
                    <a:bodyPr/>
                    <a:lstStyle/>
                    <a:p>
                      <a:r>
                        <a:rPr lang="en-US" sz="900" dirty="0"/>
                        <a:t>Purpose</a:t>
                      </a:r>
                    </a:p>
                  </a:txBody>
                  <a:tcPr marL="79937" marR="79937" marT="39968" marB="39968"/>
                </a:tc>
                <a:tc>
                  <a:txBody>
                    <a:bodyPr/>
                    <a:lstStyle/>
                    <a:p>
                      <a:r>
                        <a:rPr lang="en-US" sz="900" dirty="0" err="1"/>
                        <a:t>Dayrate</a:t>
                      </a:r>
                      <a:r>
                        <a:rPr lang="en-US" sz="900" dirty="0"/>
                        <a:t> (Euros)</a:t>
                      </a:r>
                    </a:p>
                  </a:txBody>
                  <a:tcPr marL="79937" marR="79937" marT="39968" marB="39968"/>
                </a:tc>
                <a:tc>
                  <a:txBody>
                    <a:bodyPr/>
                    <a:lstStyle/>
                    <a:p>
                      <a:r>
                        <a:rPr lang="en-US" sz="900" dirty="0"/>
                        <a:t>Mobilization Cost (Euros)</a:t>
                      </a:r>
                    </a:p>
                  </a:txBody>
                  <a:tcPr marL="79937" marR="79937" marT="39968" marB="39968"/>
                </a:tc>
                <a:tc>
                  <a:txBody>
                    <a:bodyPr/>
                    <a:lstStyle/>
                    <a:p>
                      <a:r>
                        <a:rPr lang="en-US" sz="900" dirty="0" err="1"/>
                        <a:t>Waveheight</a:t>
                      </a:r>
                      <a:r>
                        <a:rPr lang="en-US" sz="900" dirty="0"/>
                        <a:t> Limit (m)</a:t>
                      </a:r>
                    </a:p>
                  </a:txBody>
                  <a:tcPr marL="79937" marR="79937" marT="39968" marB="39968"/>
                </a:tc>
                <a:extLst>
                  <a:ext uri="{0D108BD9-81ED-4DB2-BD59-A6C34878D82A}">
                    <a16:rowId xmlns:a16="http://schemas.microsoft.com/office/drawing/2014/main" val="1196627940"/>
                  </a:ext>
                </a:extLst>
              </a:tr>
              <a:tr h="746078">
                <a:tc>
                  <a:txBody>
                    <a:bodyPr/>
                    <a:lstStyle/>
                    <a:p>
                      <a:r>
                        <a:rPr lang="en-US" sz="900" dirty="0"/>
                        <a:t>Crew Transfer Vessel (CTV)</a:t>
                      </a:r>
                    </a:p>
                  </a:txBody>
                  <a:tcPr marL="79937" marR="79937" marT="39968" marB="39968"/>
                </a:tc>
                <a:tc>
                  <a:txBody>
                    <a:bodyPr/>
                    <a:lstStyle/>
                    <a:p>
                      <a:r>
                        <a:rPr lang="en-US" sz="900" dirty="0"/>
                        <a:t>7</a:t>
                      </a:r>
                    </a:p>
                  </a:txBody>
                  <a:tcPr marL="79937" marR="79937" marT="39968" marB="39968"/>
                </a:tc>
                <a:tc>
                  <a:txBody>
                    <a:bodyPr/>
                    <a:lstStyle/>
                    <a:p>
                      <a:r>
                        <a:rPr lang="en-US" sz="900" dirty="0"/>
                        <a:t>Access to systems</a:t>
                      </a:r>
                    </a:p>
                  </a:txBody>
                  <a:tcPr marL="79937" marR="79937" marT="39968" marB="39968"/>
                </a:tc>
                <a:tc>
                  <a:txBody>
                    <a:bodyPr/>
                    <a:lstStyle/>
                    <a:p>
                      <a:r>
                        <a:rPr lang="en-US" sz="900" dirty="0"/>
                        <a:t>3,500</a:t>
                      </a:r>
                    </a:p>
                  </a:txBody>
                  <a:tcPr marL="79937" marR="79937" marT="39968" marB="39968"/>
                </a:tc>
                <a:tc>
                  <a:txBody>
                    <a:bodyPr/>
                    <a:lstStyle/>
                    <a:p>
                      <a:r>
                        <a:rPr lang="en-US" sz="900" dirty="0"/>
                        <a:t>0</a:t>
                      </a:r>
                    </a:p>
                  </a:txBody>
                  <a:tcPr marL="79937" marR="79937" marT="39968" marB="39968"/>
                </a:tc>
                <a:tc>
                  <a:txBody>
                    <a:bodyPr/>
                    <a:lstStyle/>
                    <a:p>
                      <a:r>
                        <a:rPr lang="en-US" sz="900" dirty="0"/>
                        <a:t>2 (simplified from matrix)</a:t>
                      </a:r>
                    </a:p>
                  </a:txBody>
                  <a:tcPr marL="79937" marR="79937" marT="39968" marB="39968"/>
                </a:tc>
                <a:extLst>
                  <a:ext uri="{0D108BD9-81ED-4DB2-BD59-A6C34878D82A}">
                    <a16:rowId xmlns:a16="http://schemas.microsoft.com/office/drawing/2014/main" val="1512493798"/>
                  </a:ext>
                </a:extLst>
              </a:tr>
              <a:tr h="479621">
                <a:tc>
                  <a:txBody>
                    <a:bodyPr/>
                    <a:lstStyle/>
                    <a:p>
                      <a:r>
                        <a:rPr lang="en-US" sz="900" dirty="0"/>
                        <a:t>Anchor Handling Vessel (AHV)</a:t>
                      </a:r>
                    </a:p>
                  </a:txBody>
                  <a:tcPr marL="79937" marR="79937" marT="39968" marB="39968"/>
                </a:tc>
                <a:tc>
                  <a:txBody>
                    <a:bodyPr/>
                    <a:lstStyle/>
                    <a:p>
                      <a:r>
                        <a:rPr lang="en-US" sz="900" dirty="0"/>
                        <a:t>1</a:t>
                      </a:r>
                    </a:p>
                  </a:txBody>
                  <a:tcPr marL="79937" marR="79937" marT="39968" marB="39968"/>
                </a:tc>
                <a:tc>
                  <a:txBody>
                    <a:bodyPr/>
                    <a:lstStyle/>
                    <a:p>
                      <a:r>
                        <a:rPr lang="en-US" sz="900" dirty="0"/>
                        <a:t>Mooring line and anchor repairs</a:t>
                      </a:r>
                    </a:p>
                  </a:txBody>
                  <a:tcPr marL="79937" marR="79937" marT="39968" marB="39968"/>
                </a:tc>
                <a:tc>
                  <a:txBody>
                    <a:bodyPr/>
                    <a:lstStyle/>
                    <a:p>
                      <a:r>
                        <a:rPr lang="en-US" sz="900" dirty="0"/>
                        <a:t>55,000</a:t>
                      </a:r>
                    </a:p>
                  </a:txBody>
                  <a:tcPr marL="79937" marR="79937" marT="39968" marB="39968"/>
                </a:tc>
                <a:tc>
                  <a:txBody>
                    <a:bodyPr/>
                    <a:lstStyle/>
                    <a:p>
                      <a:r>
                        <a:rPr lang="en-US" sz="900" dirty="0"/>
                        <a:t>500,000</a:t>
                      </a:r>
                    </a:p>
                  </a:txBody>
                  <a:tcPr marL="79937" marR="79937" marT="39968" marB="39968"/>
                </a:tc>
                <a:tc>
                  <a:txBody>
                    <a:bodyPr/>
                    <a:lstStyle/>
                    <a:p>
                      <a:r>
                        <a:rPr lang="en-US" sz="900" dirty="0"/>
                        <a:t>2.5</a:t>
                      </a:r>
                    </a:p>
                  </a:txBody>
                  <a:tcPr marL="79937" marR="79937" marT="39968" marB="39968"/>
                </a:tc>
                <a:extLst>
                  <a:ext uri="{0D108BD9-81ED-4DB2-BD59-A6C34878D82A}">
                    <a16:rowId xmlns:a16="http://schemas.microsoft.com/office/drawing/2014/main" val="1985533500"/>
                  </a:ext>
                </a:extLst>
              </a:tr>
              <a:tr h="346393">
                <a:tc>
                  <a:txBody>
                    <a:bodyPr/>
                    <a:lstStyle/>
                    <a:p>
                      <a:r>
                        <a:rPr lang="en-US" sz="900" dirty="0"/>
                        <a:t>SOV with ROV</a:t>
                      </a:r>
                    </a:p>
                  </a:txBody>
                  <a:tcPr marL="79937" marR="79937" marT="39968" marB="39968"/>
                </a:tc>
                <a:tc>
                  <a:txBody>
                    <a:bodyPr/>
                    <a:lstStyle/>
                    <a:p>
                      <a:r>
                        <a:rPr lang="en-US" sz="900" dirty="0"/>
                        <a:t>2</a:t>
                      </a:r>
                    </a:p>
                  </a:txBody>
                  <a:tcPr marL="79937" marR="79937" marT="39968" marB="39968"/>
                </a:tc>
                <a:tc>
                  <a:txBody>
                    <a:bodyPr/>
                    <a:lstStyle/>
                    <a:p>
                      <a:r>
                        <a:rPr lang="en-US" sz="900" dirty="0"/>
                        <a:t>Subsea inspection and repairs</a:t>
                      </a:r>
                    </a:p>
                  </a:txBody>
                  <a:tcPr marL="79937" marR="79937" marT="39968" marB="39968"/>
                </a:tc>
                <a:tc>
                  <a:txBody>
                    <a:bodyPr/>
                    <a:lstStyle/>
                    <a:p>
                      <a:r>
                        <a:rPr lang="en-US" sz="900" dirty="0"/>
                        <a:t>75,000</a:t>
                      </a:r>
                    </a:p>
                  </a:txBody>
                  <a:tcPr marL="79937" marR="79937" marT="39968" marB="39968"/>
                </a:tc>
                <a:tc>
                  <a:txBody>
                    <a:bodyPr/>
                    <a:lstStyle/>
                    <a:p>
                      <a:r>
                        <a:rPr lang="en-US" sz="900" dirty="0"/>
                        <a:t>225,000</a:t>
                      </a:r>
                    </a:p>
                  </a:txBody>
                  <a:tcPr marL="79937" marR="79937" marT="39968" marB="39968"/>
                </a:tc>
                <a:tc>
                  <a:txBody>
                    <a:bodyPr/>
                    <a:lstStyle/>
                    <a:p>
                      <a:r>
                        <a:rPr lang="en-US" sz="900" dirty="0"/>
                        <a:t>2</a:t>
                      </a:r>
                    </a:p>
                  </a:txBody>
                  <a:tcPr marL="79937" marR="79937" marT="39968" marB="39968"/>
                </a:tc>
                <a:extLst>
                  <a:ext uri="{0D108BD9-81ED-4DB2-BD59-A6C34878D82A}">
                    <a16:rowId xmlns:a16="http://schemas.microsoft.com/office/drawing/2014/main" val="3939474948"/>
                  </a:ext>
                </a:extLst>
              </a:tr>
              <a:tr h="346393">
                <a:tc>
                  <a:txBody>
                    <a:bodyPr/>
                    <a:lstStyle/>
                    <a:p>
                      <a:r>
                        <a:rPr lang="en-US" sz="900" dirty="0"/>
                        <a:t>Monohull Crane Vessel (HLV)</a:t>
                      </a:r>
                    </a:p>
                  </a:txBody>
                  <a:tcPr marL="79937" marR="79937" marT="39968" marB="39968"/>
                </a:tc>
                <a:tc>
                  <a:txBody>
                    <a:bodyPr/>
                    <a:lstStyle/>
                    <a:p>
                      <a:r>
                        <a:rPr lang="en-US" sz="900" dirty="0"/>
                        <a:t>1</a:t>
                      </a:r>
                    </a:p>
                  </a:txBody>
                  <a:tcPr marL="79937" marR="79937" marT="39968" marB="39968"/>
                </a:tc>
                <a:tc>
                  <a:txBody>
                    <a:bodyPr/>
                    <a:lstStyle/>
                    <a:p>
                      <a:r>
                        <a:rPr lang="en-US" sz="900" dirty="0"/>
                        <a:t>Major component exchange offshore</a:t>
                      </a:r>
                    </a:p>
                  </a:txBody>
                  <a:tcPr marL="79937" marR="79937" marT="39968" marB="39968"/>
                </a:tc>
                <a:tc>
                  <a:txBody>
                    <a:bodyPr/>
                    <a:lstStyle/>
                    <a:p>
                      <a:r>
                        <a:rPr lang="en-US" sz="900" dirty="0"/>
                        <a:t>290,000</a:t>
                      </a:r>
                    </a:p>
                  </a:txBody>
                  <a:tcPr marL="79937" marR="79937" marT="39968" marB="39968"/>
                </a:tc>
                <a:tc>
                  <a:txBody>
                    <a:bodyPr/>
                    <a:lstStyle/>
                    <a:p>
                      <a:r>
                        <a:rPr lang="en-US" sz="900" dirty="0"/>
                        <a:t>325,000</a:t>
                      </a:r>
                    </a:p>
                  </a:txBody>
                  <a:tcPr marL="79937" marR="79937" marT="39968" marB="39968"/>
                </a:tc>
                <a:tc>
                  <a:txBody>
                    <a:bodyPr/>
                    <a:lstStyle/>
                    <a:p>
                      <a:r>
                        <a:rPr lang="en-US" sz="900" dirty="0"/>
                        <a:t>2</a:t>
                      </a:r>
                    </a:p>
                  </a:txBody>
                  <a:tcPr marL="79937" marR="79937" marT="39968" marB="39968"/>
                </a:tc>
                <a:extLst>
                  <a:ext uri="{0D108BD9-81ED-4DB2-BD59-A6C34878D82A}">
                    <a16:rowId xmlns:a16="http://schemas.microsoft.com/office/drawing/2014/main" val="534057059"/>
                  </a:ext>
                </a:extLst>
              </a:tr>
              <a:tr h="346393">
                <a:tc>
                  <a:txBody>
                    <a:bodyPr/>
                    <a:lstStyle/>
                    <a:p>
                      <a:r>
                        <a:rPr lang="en-US" sz="900" dirty="0"/>
                        <a:t>Tugboat</a:t>
                      </a:r>
                    </a:p>
                  </a:txBody>
                  <a:tcPr marL="79937" marR="79937" marT="39968" marB="39968"/>
                </a:tc>
                <a:tc>
                  <a:txBody>
                    <a:bodyPr/>
                    <a:lstStyle/>
                    <a:p>
                      <a:r>
                        <a:rPr lang="en-US" sz="900" dirty="0"/>
                        <a:t>2</a:t>
                      </a:r>
                    </a:p>
                  </a:txBody>
                  <a:tcPr marL="79937" marR="79937" marT="39968" marB="39968"/>
                </a:tc>
                <a:tc>
                  <a:txBody>
                    <a:bodyPr/>
                    <a:lstStyle/>
                    <a:p>
                      <a:r>
                        <a:rPr lang="en-US" sz="900" dirty="0"/>
                        <a:t>Tow-in and tow-out</a:t>
                      </a:r>
                    </a:p>
                  </a:txBody>
                  <a:tcPr marL="79937" marR="79937" marT="39968" marB="39968"/>
                </a:tc>
                <a:tc>
                  <a:txBody>
                    <a:bodyPr/>
                    <a:lstStyle/>
                    <a:p>
                      <a:r>
                        <a:rPr lang="en-US" sz="900" dirty="0"/>
                        <a:t>30,000</a:t>
                      </a:r>
                    </a:p>
                  </a:txBody>
                  <a:tcPr marL="79937" marR="79937" marT="39968" marB="39968"/>
                </a:tc>
                <a:tc>
                  <a:txBody>
                    <a:bodyPr/>
                    <a:lstStyle/>
                    <a:p>
                      <a:r>
                        <a:rPr lang="en-US" sz="900" dirty="0"/>
                        <a:t>200,000</a:t>
                      </a:r>
                    </a:p>
                  </a:txBody>
                  <a:tcPr marL="79937" marR="79937" marT="39968" marB="39968"/>
                </a:tc>
                <a:tc>
                  <a:txBody>
                    <a:bodyPr/>
                    <a:lstStyle/>
                    <a:p>
                      <a:r>
                        <a:rPr lang="en-US" sz="900" dirty="0"/>
                        <a:t>2.5</a:t>
                      </a:r>
                    </a:p>
                  </a:txBody>
                  <a:tcPr marL="79937" marR="79937" marT="39968" marB="39968"/>
                </a:tc>
                <a:extLst>
                  <a:ext uri="{0D108BD9-81ED-4DB2-BD59-A6C34878D82A}">
                    <a16:rowId xmlns:a16="http://schemas.microsoft.com/office/drawing/2014/main" val="4226674688"/>
                  </a:ext>
                </a:extLst>
              </a:tr>
            </a:tbl>
          </a:graphicData>
        </a:graphic>
      </p:graphicFrame>
      <p:sp>
        <p:nvSpPr>
          <p:cNvPr id="3" name="Text Placeholder 2">
            <a:extLst>
              <a:ext uri="{FF2B5EF4-FFF2-40B4-BE49-F238E27FC236}">
                <a16:creationId xmlns:a16="http://schemas.microsoft.com/office/drawing/2014/main" id="{240D2444-CA1F-F10C-610D-E98252375028}"/>
              </a:ext>
            </a:extLst>
          </p:cNvPr>
          <p:cNvSpPr>
            <a:spLocks noGrp="1"/>
          </p:cNvSpPr>
          <p:nvPr>
            <p:ph type="body" sz="quarter" idx="10"/>
          </p:nvPr>
        </p:nvSpPr>
        <p:spPr>
          <a:xfrm>
            <a:off x="5826970" y="997267"/>
            <a:ext cx="2859831" cy="3765642"/>
          </a:xfrm>
        </p:spPr>
        <p:txBody>
          <a:bodyPr>
            <a:normAutofit/>
          </a:bodyPr>
          <a:lstStyle/>
          <a:p>
            <a:r>
              <a:rPr lang="en-US" sz="1600" dirty="0"/>
              <a:t>Data doesn’t quite match the expected format in WOMBAT</a:t>
            </a:r>
          </a:p>
          <a:p>
            <a:r>
              <a:rPr lang="en-US" sz="1600" dirty="0"/>
              <a:t>Some assumptions don’t quite align with expectations</a:t>
            </a:r>
          </a:p>
          <a:p>
            <a:endParaRPr lang="en-US" sz="1600" dirty="0"/>
          </a:p>
          <a:p>
            <a:r>
              <a:rPr lang="en-US" sz="1800" b="1" dirty="0"/>
              <a:t>So, how would this get translated to WOMBAT given what we know?</a:t>
            </a:r>
            <a:endParaRPr lang="en-US" sz="1600" b="1" dirty="0"/>
          </a:p>
        </p:txBody>
      </p:sp>
    </p:spTree>
    <p:extLst>
      <p:ext uri="{BB962C8B-B14F-4D97-AF65-F5344CB8AC3E}">
        <p14:creationId xmlns:p14="http://schemas.microsoft.com/office/powerpoint/2010/main" val="118960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Setting Up a Simulation</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7789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Working Through the Simulation Setup</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a:bodyPr>
          <a:lstStyle/>
          <a:p>
            <a:pPr marL="457200" indent="-457200">
              <a:buAutoNum type="arabicPeriod"/>
            </a:pPr>
            <a:r>
              <a:rPr lang="en-US" sz="2000" dirty="0"/>
              <a:t>We will work through creating a piece of every simulation aspect in this part of the workshop from the layout to servicing equipment</a:t>
            </a:r>
          </a:p>
          <a:p>
            <a:pPr marL="457200" indent="-457200">
              <a:buAutoNum type="arabicPeriod"/>
            </a:pPr>
            <a:r>
              <a:rPr lang="en-US" sz="2000" dirty="0"/>
              <a:t>Focus on understanding how to get each of the aspects set up and how everything interconnects, not exhaustively recreating the paper’s assumptions</a:t>
            </a:r>
          </a:p>
          <a:p>
            <a:pPr marL="457200" indent="-457200">
              <a:buAutoNum type="arabicPeriod"/>
            </a:pPr>
            <a:r>
              <a:rPr lang="en-US" sz="2000" dirty="0"/>
              <a:t>To run the model, ask new questions of the scenarios, generally tinker, we’ll then switch to what is already available on the GitHub repository</a:t>
            </a:r>
          </a:p>
          <a:p>
            <a:pPr marL="457200" indent="-457200">
              <a:buAutoNum type="arabicPeriod"/>
            </a:pPr>
            <a:endParaRPr lang="en-US" sz="2000" dirty="0"/>
          </a:p>
        </p:txBody>
      </p:sp>
    </p:spTree>
    <p:extLst>
      <p:ext uri="{BB962C8B-B14F-4D97-AF65-F5344CB8AC3E}">
        <p14:creationId xmlns:p14="http://schemas.microsoft.com/office/powerpoint/2010/main" val="161404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Create a New Project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a:bodyPr>
          <a:lstStyle/>
          <a:p>
            <a:r>
              <a:rPr lang="en-US" sz="2000" dirty="0"/>
              <a:t>Note: everything we need is already set up in the repository</a:t>
            </a:r>
          </a:p>
          <a:p>
            <a:r>
              <a:rPr lang="en-US" sz="2000" dirty="0"/>
              <a:t>Open a </a:t>
            </a:r>
            <a:r>
              <a:rPr lang="en-US" sz="2000" dirty="0" err="1"/>
              <a:t>VSCode</a:t>
            </a:r>
            <a:r>
              <a:rPr lang="en-US" sz="2000" dirty="0"/>
              <a:t> (or preferred code editor/IDE) window</a:t>
            </a:r>
          </a:p>
          <a:p>
            <a:r>
              <a:rPr lang="en-US" sz="2000" dirty="0"/>
              <a:t>In the terminal/Anaconda prompt</a:t>
            </a:r>
          </a:p>
          <a:p>
            <a:pPr marL="914400" lvl="1" indent="-457200">
              <a:buFont typeface="+mj-lt"/>
              <a:buAutoNum type="arabicPeriod"/>
            </a:pPr>
            <a:r>
              <a:rPr lang="en-US" sz="2000" dirty="0"/>
              <a:t>“cd &lt;your-path-the-workshop-data&gt;”</a:t>
            </a:r>
          </a:p>
          <a:p>
            <a:pPr marL="914400" lvl="1" indent="-457200">
              <a:buFont typeface="+mj-lt"/>
              <a:buAutoNum type="arabicPeriod"/>
            </a:pPr>
            <a:r>
              <a:rPr lang="en-US" sz="2000" dirty="0"/>
              <a:t>“python”</a:t>
            </a:r>
          </a:p>
          <a:p>
            <a:pPr marL="914400" lvl="1" indent="-457200">
              <a:buFont typeface="+mj-lt"/>
              <a:buAutoNum type="arabicPeriod"/>
            </a:pPr>
            <a:r>
              <a:rPr lang="en-US" sz="2000" dirty="0"/>
              <a:t>“from wombat import </a:t>
            </a:r>
            <a:r>
              <a:rPr lang="en-US" sz="2000" dirty="0" err="1"/>
              <a:t>create_library_structure</a:t>
            </a:r>
            <a:r>
              <a:rPr lang="en-US" sz="2000" dirty="0"/>
              <a:t>”</a:t>
            </a:r>
          </a:p>
          <a:p>
            <a:pPr marL="914400" lvl="1" indent="-457200">
              <a:buFont typeface="+mj-lt"/>
              <a:buAutoNum type="arabicPeriod"/>
            </a:pPr>
            <a:r>
              <a:rPr lang="en-US" sz="2000" dirty="0"/>
              <a:t>“</a:t>
            </a:r>
            <a:r>
              <a:rPr lang="en-US" sz="2000" dirty="0" err="1"/>
              <a:t>create_library_structure</a:t>
            </a:r>
            <a:r>
              <a:rPr lang="en-US" sz="2000" dirty="0"/>
              <a:t>(&lt;your-library-name&gt;)”</a:t>
            </a:r>
            <a:br>
              <a:rPr lang="en-US" sz="2000" dirty="0"/>
            </a:br>
            <a:endParaRPr lang="en-US" sz="2000" dirty="0"/>
          </a:p>
        </p:txBody>
      </p:sp>
      <p:pic>
        <p:nvPicPr>
          <p:cNvPr id="6" name="Picture 5">
            <a:extLst>
              <a:ext uri="{FF2B5EF4-FFF2-40B4-BE49-F238E27FC236}">
                <a16:creationId xmlns:a16="http://schemas.microsoft.com/office/drawing/2014/main" id="{1C7DACE9-F0D4-D642-3DEE-A88392EEE6ED}"/>
              </a:ext>
            </a:extLst>
          </p:cNvPr>
          <p:cNvPicPr>
            <a:picLocks noChangeAspect="1"/>
          </p:cNvPicPr>
          <p:nvPr/>
        </p:nvPicPr>
        <p:blipFill>
          <a:blip r:embed="rId3"/>
          <a:stretch>
            <a:fillRect/>
          </a:stretch>
        </p:blipFill>
        <p:spPr>
          <a:xfrm>
            <a:off x="3942442" y="3797300"/>
            <a:ext cx="4095750" cy="1156283"/>
          </a:xfrm>
          <a:prstGeom prst="rect">
            <a:avLst/>
          </a:prstGeom>
        </p:spPr>
      </p:pic>
    </p:spTree>
    <p:extLst>
      <p:ext uri="{BB962C8B-B14F-4D97-AF65-F5344CB8AC3E}">
        <p14:creationId xmlns:p14="http://schemas.microsoft.com/office/powerpoint/2010/main" val="243873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Overarching configuration file</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3" y="1015999"/>
            <a:ext cx="3075802" cy="3499184"/>
          </a:xfrm>
        </p:spPr>
        <p:txBody>
          <a:bodyPr>
            <a:noAutofit/>
          </a:bodyPr>
          <a:lstStyle/>
          <a:p>
            <a:r>
              <a:rPr lang="en-US" sz="1600" dirty="0"/>
              <a:t>Create a configuration file in &lt;library&gt;/project/config called “</a:t>
            </a:r>
            <a:r>
              <a:rPr lang="en-US" sz="1600" dirty="0" err="1"/>
              <a:t>base.yaml</a:t>
            </a:r>
            <a:r>
              <a:rPr lang="en-US" sz="1600" dirty="0"/>
              <a:t>”</a:t>
            </a:r>
          </a:p>
          <a:p>
            <a:r>
              <a:rPr lang="en-US" sz="1600" dirty="0"/>
              <a:t>Now, we need to create most of the inputs on the right as direct inputs or pointers to other files: </a:t>
            </a:r>
            <a:r>
              <a:rPr lang="en-US" sz="1000" dirty="0">
                <a:hlinkClick r:id="rId4"/>
              </a:rPr>
              <a:t>https://wisdem.github.io/WOMBAT/API/simulation_api.html#configuration</a:t>
            </a:r>
            <a:endParaRPr lang="en-US" sz="1600" dirty="0"/>
          </a:p>
          <a:p>
            <a:r>
              <a:rPr lang="en-US" sz="1600" dirty="0"/>
              <a:t>To get started, I’ll directly guide this first part</a:t>
            </a:r>
          </a:p>
        </p:txBody>
      </p:sp>
      <p:pic>
        <p:nvPicPr>
          <p:cNvPr id="5" name="Picture 4">
            <a:extLst>
              <a:ext uri="{FF2B5EF4-FFF2-40B4-BE49-F238E27FC236}">
                <a16:creationId xmlns:a16="http://schemas.microsoft.com/office/drawing/2014/main" id="{8E052C33-741C-FA44-3C21-E8CFE997DC9E}"/>
              </a:ext>
            </a:extLst>
          </p:cNvPr>
          <p:cNvPicPr>
            <a:picLocks noChangeAspect="1"/>
          </p:cNvPicPr>
          <p:nvPr/>
        </p:nvPicPr>
        <p:blipFill>
          <a:blip r:embed="rId5"/>
          <a:stretch>
            <a:fillRect/>
          </a:stretch>
        </p:blipFill>
        <p:spPr>
          <a:xfrm>
            <a:off x="3527865" y="1227602"/>
            <a:ext cx="3174183" cy="3499184"/>
          </a:xfrm>
          <a:prstGeom prst="rect">
            <a:avLst/>
          </a:prstGeom>
        </p:spPr>
      </p:pic>
      <p:pic>
        <p:nvPicPr>
          <p:cNvPr id="7" name="Picture 6">
            <a:extLst>
              <a:ext uri="{FF2B5EF4-FFF2-40B4-BE49-F238E27FC236}">
                <a16:creationId xmlns:a16="http://schemas.microsoft.com/office/drawing/2014/main" id="{C2D7D110-39F3-6D1A-4655-B18EF0EBA4F3}"/>
              </a:ext>
            </a:extLst>
          </p:cNvPr>
          <p:cNvPicPr>
            <a:picLocks noChangeAspect="1"/>
          </p:cNvPicPr>
          <p:nvPr/>
        </p:nvPicPr>
        <p:blipFill>
          <a:blip r:embed="rId6"/>
          <a:stretch>
            <a:fillRect/>
          </a:stretch>
        </p:blipFill>
        <p:spPr>
          <a:xfrm>
            <a:off x="6702048" y="1227602"/>
            <a:ext cx="2441952" cy="3595437"/>
          </a:xfrm>
          <a:prstGeom prst="rect">
            <a:avLst/>
          </a:prstGeom>
        </p:spPr>
      </p:pic>
    </p:spTree>
    <p:extLst>
      <p:ext uri="{BB962C8B-B14F-4D97-AF65-F5344CB8AC3E}">
        <p14:creationId xmlns:p14="http://schemas.microsoft.com/office/powerpoint/2010/main" val="4779168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Overarching configuration file - Answer</a:t>
            </a:r>
          </a:p>
        </p:txBody>
      </p:sp>
      <p:pic>
        <p:nvPicPr>
          <p:cNvPr id="9" name="Picture 8">
            <a:extLst>
              <a:ext uri="{FF2B5EF4-FFF2-40B4-BE49-F238E27FC236}">
                <a16:creationId xmlns:a16="http://schemas.microsoft.com/office/drawing/2014/main" id="{FFFD26E8-6002-7972-418E-D6B159BCE29F}"/>
              </a:ext>
            </a:extLst>
          </p:cNvPr>
          <p:cNvPicPr>
            <a:picLocks noChangeAspect="1"/>
          </p:cNvPicPr>
          <p:nvPr/>
        </p:nvPicPr>
        <p:blipFill>
          <a:blip r:embed="rId3"/>
          <a:stretch>
            <a:fillRect/>
          </a:stretch>
        </p:blipFill>
        <p:spPr>
          <a:xfrm>
            <a:off x="1651697" y="936819"/>
            <a:ext cx="5840606" cy="4206681"/>
          </a:xfrm>
          <a:prstGeom prst="rect">
            <a:avLst/>
          </a:prstGeom>
        </p:spPr>
      </p:pic>
    </p:spTree>
    <p:extLst>
      <p:ext uri="{BB962C8B-B14F-4D97-AF65-F5344CB8AC3E}">
        <p14:creationId xmlns:p14="http://schemas.microsoft.com/office/powerpoint/2010/main" val="289668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Layout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096637" cy="3499184"/>
          </a:xfrm>
        </p:spPr>
        <p:txBody>
          <a:bodyPr>
            <a:noAutofit/>
          </a:bodyPr>
          <a:lstStyle/>
          <a:p>
            <a:r>
              <a:rPr lang="en-US" sz="1600" dirty="0"/>
              <a:t>Create a layout CSV file in &lt;library&gt;/project/plant/ using the file name you used for “layout” in </a:t>
            </a:r>
            <a:r>
              <a:rPr lang="en-US" sz="1600" dirty="0" err="1"/>
              <a:t>base.yaml</a:t>
            </a:r>
            <a:endParaRPr lang="en-US" sz="1600" dirty="0"/>
          </a:p>
          <a:p>
            <a:r>
              <a:rPr lang="en-US" sz="1600" dirty="0"/>
              <a:t>Open it in Excel, Numbers, or whatever you prefer for editing tabular data</a:t>
            </a:r>
          </a:p>
          <a:p>
            <a:r>
              <a:rPr lang="en-US" sz="1600" dirty="0"/>
              <a:t>Add the columns you see to the right:  </a:t>
            </a:r>
            <a:r>
              <a:rPr lang="en-US" sz="1000" dirty="0">
                <a:hlinkClick r:id="rId3"/>
              </a:rPr>
              <a:t>https://wisdem.github.io/WOMBAT/examples/how_to.html#windfarm-layout</a:t>
            </a:r>
            <a:endParaRPr lang="en-US" sz="1000" dirty="0"/>
          </a:p>
          <a:p>
            <a:r>
              <a:rPr lang="en-US" sz="1600" dirty="0"/>
              <a:t>Create the first string for each substation with the information that we have (fill in optional pieces as you please)—layout on Slide 17</a:t>
            </a:r>
          </a:p>
          <a:p>
            <a:r>
              <a:rPr lang="en-US" sz="1600" dirty="0"/>
              <a:t>NOTE: “subassembly” and “</a:t>
            </a:r>
            <a:r>
              <a:rPr lang="en-US" sz="1600" dirty="0" err="1"/>
              <a:t>upstream_cable</a:t>
            </a:r>
            <a:r>
              <a:rPr lang="en-US" sz="1600" dirty="0"/>
              <a:t>” just need the file names</a:t>
            </a:r>
          </a:p>
          <a:p>
            <a:endParaRPr lang="en-US" sz="1600" dirty="0"/>
          </a:p>
        </p:txBody>
      </p:sp>
      <p:pic>
        <p:nvPicPr>
          <p:cNvPr id="4" name="Picture 3">
            <a:extLst>
              <a:ext uri="{FF2B5EF4-FFF2-40B4-BE49-F238E27FC236}">
                <a16:creationId xmlns:a16="http://schemas.microsoft.com/office/drawing/2014/main" id="{6687F559-F4EE-FA60-986B-89479154A06A}"/>
              </a:ext>
            </a:extLst>
          </p:cNvPr>
          <p:cNvPicPr>
            <a:picLocks noChangeAspect="1"/>
          </p:cNvPicPr>
          <p:nvPr/>
        </p:nvPicPr>
        <p:blipFill>
          <a:blip r:embed="rId4"/>
          <a:stretch>
            <a:fillRect/>
          </a:stretch>
        </p:blipFill>
        <p:spPr>
          <a:xfrm>
            <a:off x="4685058" y="-4572"/>
            <a:ext cx="3676523" cy="5148072"/>
          </a:xfrm>
          <a:prstGeom prst="rect">
            <a:avLst/>
          </a:prstGeom>
        </p:spPr>
      </p:pic>
    </p:spTree>
    <p:extLst>
      <p:ext uri="{BB962C8B-B14F-4D97-AF65-F5344CB8AC3E}">
        <p14:creationId xmlns:p14="http://schemas.microsoft.com/office/powerpoint/2010/main" val="3360428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Layout - Answer</a:t>
            </a:r>
          </a:p>
        </p:txBody>
      </p:sp>
      <p:pic>
        <p:nvPicPr>
          <p:cNvPr id="8" name="Picture 7">
            <a:extLst>
              <a:ext uri="{FF2B5EF4-FFF2-40B4-BE49-F238E27FC236}">
                <a16:creationId xmlns:a16="http://schemas.microsoft.com/office/drawing/2014/main" id="{FEB489CA-E947-BC5E-D68E-640064960787}"/>
              </a:ext>
            </a:extLst>
          </p:cNvPr>
          <p:cNvPicPr>
            <a:picLocks noChangeAspect="1"/>
          </p:cNvPicPr>
          <p:nvPr/>
        </p:nvPicPr>
        <p:blipFill>
          <a:blip r:embed="rId3"/>
          <a:stretch>
            <a:fillRect/>
          </a:stretch>
        </p:blipFill>
        <p:spPr>
          <a:xfrm>
            <a:off x="457199" y="1054963"/>
            <a:ext cx="7772400" cy="2006878"/>
          </a:xfrm>
          <a:prstGeom prst="rect">
            <a:avLst/>
          </a:prstGeom>
        </p:spPr>
      </p:pic>
      <p:pic>
        <p:nvPicPr>
          <p:cNvPr id="9" name="Picture 8">
            <a:extLst>
              <a:ext uri="{FF2B5EF4-FFF2-40B4-BE49-F238E27FC236}">
                <a16:creationId xmlns:a16="http://schemas.microsoft.com/office/drawing/2014/main" id="{2DB4188E-E22A-94B2-48A8-74685703A931}"/>
              </a:ext>
            </a:extLst>
          </p:cNvPr>
          <p:cNvPicPr>
            <a:picLocks noChangeAspect="1"/>
          </p:cNvPicPr>
          <p:nvPr/>
        </p:nvPicPr>
        <p:blipFill>
          <a:blip r:embed="rId4"/>
          <a:stretch>
            <a:fillRect/>
          </a:stretch>
        </p:blipFill>
        <p:spPr>
          <a:xfrm>
            <a:off x="457199" y="3277319"/>
            <a:ext cx="7772400" cy="1622435"/>
          </a:xfrm>
          <a:prstGeom prst="rect">
            <a:avLst/>
          </a:prstGeom>
        </p:spPr>
      </p:pic>
      <p:sp>
        <p:nvSpPr>
          <p:cNvPr id="10" name="TextBox 9">
            <a:extLst>
              <a:ext uri="{FF2B5EF4-FFF2-40B4-BE49-F238E27FC236}">
                <a16:creationId xmlns:a16="http://schemas.microsoft.com/office/drawing/2014/main" id="{05E9D615-D8C2-DAA6-72EE-B4B941285AD0}"/>
              </a:ext>
            </a:extLst>
          </p:cNvPr>
          <p:cNvSpPr txBox="1"/>
          <p:nvPr/>
        </p:nvSpPr>
        <p:spPr>
          <a:xfrm>
            <a:off x="6393542" y="0"/>
            <a:ext cx="2750458" cy="1015663"/>
          </a:xfrm>
          <a:prstGeom prst="rect">
            <a:avLst/>
          </a:prstGeom>
          <a:noFill/>
        </p:spPr>
        <p:txBody>
          <a:bodyPr wrap="square" rtlCol="0">
            <a:spAutoFit/>
          </a:bodyPr>
          <a:lstStyle/>
          <a:p>
            <a:r>
              <a:rPr lang="en-US" sz="1200" dirty="0"/>
              <a:t>4 strings per substation, plus a connections between them and the interconnection point (unmodeled)</a:t>
            </a:r>
          </a:p>
          <a:p>
            <a:endParaRPr lang="en-US" sz="1200" dirty="0"/>
          </a:p>
          <a:p>
            <a:r>
              <a:rPr lang="en-US" sz="1200" dirty="0"/>
              <a:t>Zero-indexing is required for string/order</a:t>
            </a:r>
          </a:p>
        </p:txBody>
      </p:sp>
    </p:spTree>
    <p:extLst>
      <p:ext uri="{BB962C8B-B14F-4D97-AF65-F5344CB8AC3E}">
        <p14:creationId xmlns:p14="http://schemas.microsoft.com/office/powerpoint/2010/main" val="410181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5936343" cy="3499184"/>
          </a:xfrm>
        </p:spPr>
        <p:txBody>
          <a:bodyPr>
            <a:noAutofit/>
          </a:bodyPr>
          <a:lstStyle/>
          <a:p>
            <a:r>
              <a:rPr lang="en-US" sz="1600" dirty="0"/>
              <a:t>7 CTVs, 1 Anchor Handling Vessels, 2 SOVs with ROV, 1 Heavy Lift Vessel, 2 Tugboats</a:t>
            </a:r>
          </a:p>
          <a:p>
            <a:r>
              <a:rPr lang="en-US" sz="1600" dirty="0"/>
              <a:t>Modifications needed: No SOVs (yet) in WOMBAT, so we will model 2 ROVs</a:t>
            </a:r>
          </a:p>
          <a:p>
            <a:r>
              <a:rPr lang="en-US" sz="1600" dirty="0"/>
              <a:t>2 classes of vessels: scheduled and unscheduled, so how would we classify the vessels in the first bullet?</a:t>
            </a:r>
          </a:p>
          <a:p>
            <a:r>
              <a:rPr lang="en-US" sz="1600" dirty="0">
                <a:hlinkClick r:id="rId3"/>
              </a:rPr>
              <a:t>https://wisdem.github.io/WOMBAT/API/types.html#scheduled-service-equipment</a:t>
            </a:r>
            <a:endParaRPr lang="en-US" sz="1600" dirty="0"/>
          </a:p>
          <a:p>
            <a:r>
              <a:rPr lang="en-US" sz="1600" dirty="0">
                <a:hlinkClick r:id="rId4"/>
              </a:rPr>
              <a:t>https://wisdem.github.io/WOMBAT/API/types.html#unscheduled-service-equipment</a:t>
            </a:r>
            <a:endParaRPr lang="en-US" sz="1600" dirty="0"/>
          </a:p>
          <a:p>
            <a:pPr marL="0" indent="0">
              <a:buNone/>
            </a:pPr>
            <a:endParaRPr lang="en-US" sz="1600" dirty="0"/>
          </a:p>
        </p:txBody>
      </p:sp>
    </p:spTree>
    <p:extLst>
      <p:ext uri="{BB962C8B-B14F-4D97-AF65-F5344CB8AC3E}">
        <p14:creationId xmlns:p14="http://schemas.microsoft.com/office/powerpoint/2010/main" val="3320309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200" y="0"/>
            <a:ext cx="3450174" cy="907143"/>
          </a:xfrm>
        </p:spPr>
        <p:txBody>
          <a:bodyPr/>
          <a:lstStyle/>
          <a:p>
            <a:r>
              <a:rPr lang="en-US" dirty="0"/>
              <a:t>Scheduled 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3450175" cy="3499184"/>
          </a:xfrm>
        </p:spPr>
        <p:txBody>
          <a:bodyPr>
            <a:noAutofit/>
          </a:bodyPr>
          <a:lstStyle/>
          <a:p>
            <a:r>
              <a:rPr lang="en-US" sz="1600" dirty="0"/>
              <a:t>D4.2, p. 18</a:t>
            </a:r>
          </a:p>
          <a:p>
            <a:r>
              <a:rPr lang="en-US" sz="1600" dirty="0"/>
              <a:t>Create a YAML configuration file in “&lt;library&gt;/vessels/”, for a single CTV.</a:t>
            </a:r>
          </a:p>
          <a:p>
            <a:endParaRPr lang="en-US" sz="1600" dirty="0">
              <a:hlinkClick r:id="rId3"/>
            </a:endParaRPr>
          </a:p>
          <a:p>
            <a:r>
              <a:rPr lang="en-US" sz="1600" dirty="0">
                <a:hlinkClick r:id="rId3"/>
              </a:rPr>
              <a:t>https://wisdem.github.io/WOMBAT/API/types.html#scheduled-service-equipment</a:t>
            </a:r>
            <a:endParaRPr lang="en-US" sz="1600" dirty="0"/>
          </a:p>
        </p:txBody>
      </p:sp>
      <p:pic>
        <p:nvPicPr>
          <p:cNvPr id="7" name="Picture 6">
            <a:extLst>
              <a:ext uri="{FF2B5EF4-FFF2-40B4-BE49-F238E27FC236}">
                <a16:creationId xmlns:a16="http://schemas.microsoft.com/office/drawing/2014/main" id="{12C49733-B1F5-B2CB-D14F-20DFAB444B3A}"/>
              </a:ext>
            </a:extLst>
          </p:cNvPr>
          <p:cNvPicPr>
            <a:picLocks noChangeAspect="1"/>
          </p:cNvPicPr>
          <p:nvPr/>
        </p:nvPicPr>
        <p:blipFill>
          <a:blip r:embed="rId4"/>
          <a:stretch>
            <a:fillRect/>
          </a:stretch>
        </p:blipFill>
        <p:spPr>
          <a:xfrm>
            <a:off x="3907373" y="0"/>
            <a:ext cx="2481032" cy="5143500"/>
          </a:xfrm>
          <a:prstGeom prst="rect">
            <a:avLst/>
          </a:prstGeom>
        </p:spPr>
      </p:pic>
      <p:pic>
        <p:nvPicPr>
          <p:cNvPr id="8" name="Picture 7">
            <a:extLst>
              <a:ext uri="{FF2B5EF4-FFF2-40B4-BE49-F238E27FC236}">
                <a16:creationId xmlns:a16="http://schemas.microsoft.com/office/drawing/2014/main" id="{30785E93-8787-EC36-9409-E708527DD4B9}"/>
              </a:ext>
            </a:extLst>
          </p:cNvPr>
          <p:cNvPicPr>
            <a:picLocks noChangeAspect="1"/>
          </p:cNvPicPr>
          <p:nvPr/>
        </p:nvPicPr>
        <p:blipFill>
          <a:blip r:embed="rId5"/>
          <a:stretch>
            <a:fillRect/>
          </a:stretch>
        </p:blipFill>
        <p:spPr>
          <a:xfrm>
            <a:off x="6558785" y="0"/>
            <a:ext cx="2585215" cy="5143500"/>
          </a:xfrm>
          <a:prstGeom prst="rect">
            <a:avLst/>
          </a:prstGeom>
        </p:spPr>
      </p:pic>
    </p:spTree>
    <p:extLst>
      <p:ext uri="{BB962C8B-B14F-4D97-AF65-F5344CB8AC3E}">
        <p14:creationId xmlns:p14="http://schemas.microsoft.com/office/powerpoint/2010/main" val="119214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WOMBAT At a Glance</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42866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4200971" cy="907143"/>
          </a:xfrm>
        </p:spPr>
        <p:txBody>
          <a:bodyPr/>
          <a:lstStyle/>
          <a:p>
            <a:r>
              <a:rPr lang="en-US" dirty="0"/>
              <a:t>Scheduled Servicing Equipment - Answer</a:t>
            </a:r>
          </a:p>
        </p:txBody>
      </p:sp>
      <p:pic>
        <p:nvPicPr>
          <p:cNvPr id="6" name="Picture 5">
            <a:extLst>
              <a:ext uri="{FF2B5EF4-FFF2-40B4-BE49-F238E27FC236}">
                <a16:creationId xmlns:a16="http://schemas.microsoft.com/office/drawing/2014/main" id="{5CB509AC-ABCE-120F-6507-25C1C11885DA}"/>
              </a:ext>
            </a:extLst>
          </p:cNvPr>
          <p:cNvPicPr>
            <a:picLocks noChangeAspect="1"/>
          </p:cNvPicPr>
          <p:nvPr/>
        </p:nvPicPr>
        <p:blipFill>
          <a:blip r:embed="rId3"/>
          <a:stretch>
            <a:fillRect/>
          </a:stretch>
        </p:blipFill>
        <p:spPr>
          <a:xfrm>
            <a:off x="4658170" y="16806"/>
            <a:ext cx="3470744" cy="5143500"/>
          </a:xfrm>
          <a:prstGeom prst="rect">
            <a:avLst/>
          </a:prstGeom>
        </p:spPr>
      </p:pic>
    </p:spTree>
    <p:extLst>
      <p:ext uri="{BB962C8B-B14F-4D97-AF65-F5344CB8AC3E}">
        <p14:creationId xmlns:p14="http://schemas.microsoft.com/office/powerpoint/2010/main" val="333066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5951621" cy="907143"/>
          </a:xfrm>
        </p:spPr>
        <p:txBody>
          <a:bodyPr/>
          <a:lstStyle/>
          <a:p>
            <a:r>
              <a:rPr lang="en-US" dirty="0"/>
              <a:t>Unscheduled 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714835" y="907143"/>
            <a:ext cx="4429166" cy="907143"/>
          </a:xfrm>
        </p:spPr>
        <p:txBody>
          <a:bodyPr>
            <a:noAutofit/>
          </a:bodyPr>
          <a:lstStyle/>
          <a:p>
            <a:r>
              <a:rPr lang="en-US" sz="1600" dirty="0"/>
              <a:t>D4.2, p. 18</a:t>
            </a:r>
          </a:p>
          <a:p>
            <a:r>
              <a:rPr lang="en-US" sz="1600" dirty="0"/>
              <a:t>Create a YAML configuration file in “&lt;library&gt;/vessels/”, for an HLV and tugboat.</a:t>
            </a:r>
          </a:p>
        </p:txBody>
      </p:sp>
      <p:pic>
        <p:nvPicPr>
          <p:cNvPr id="9" name="Picture 8">
            <a:extLst>
              <a:ext uri="{FF2B5EF4-FFF2-40B4-BE49-F238E27FC236}">
                <a16:creationId xmlns:a16="http://schemas.microsoft.com/office/drawing/2014/main" id="{68A1C677-558A-5755-D154-0545A54B9A59}"/>
              </a:ext>
            </a:extLst>
          </p:cNvPr>
          <p:cNvPicPr>
            <a:picLocks noChangeAspect="1"/>
          </p:cNvPicPr>
          <p:nvPr/>
        </p:nvPicPr>
        <p:blipFill>
          <a:blip r:embed="rId3"/>
          <a:stretch>
            <a:fillRect/>
          </a:stretch>
        </p:blipFill>
        <p:spPr>
          <a:xfrm>
            <a:off x="0" y="1024906"/>
            <a:ext cx="2396420" cy="4118594"/>
          </a:xfrm>
          <a:prstGeom prst="rect">
            <a:avLst/>
          </a:prstGeom>
        </p:spPr>
      </p:pic>
      <p:pic>
        <p:nvPicPr>
          <p:cNvPr id="10" name="Picture 9">
            <a:extLst>
              <a:ext uri="{FF2B5EF4-FFF2-40B4-BE49-F238E27FC236}">
                <a16:creationId xmlns:a16="http://schemas.microsoft.com/office/drawing/2014/main" id="{EDD8AF6E-6CC2-A4B4-F218-1DE96808FCA4}"/>
              </a:ext>
            </a:extLst>
          </p:cNvPr>
          <p:cNvPicPr>
            <a:picLocks noChangeAspect="1"/>
          </p:cNvPicPr>
          <p:nvPr/>
        </p:nvPicPr>
        <p:blipFill>
          <a:blip r:embed="rId4"/>
          <a:stretch>
            <a:fillRect/>
          </a:stretch>
        </p:blipFill>
        <p:spPr>
          <a:xfrm>
            <a:off x="2396420" y="1024906"/>
            <a:ext cx="2318414" cy="4118594"/>
          </a:xfrm>
          <a:prstGeom prst="rect">
            <a:avLst/>
          </a:prstGeom>
        </p:spPr>
      </p:pic>
      <p:pic>
        <p:nvPicPr>
          <p:cNvPr id="11" name="Picture 10">
            <a:extLst>
              <a:ext uri="{FF2B5EF4-FFF2-40B4-BE49-F238E27FC236}">
                <a16:creationId xmlns:a16="http://schemas.microsoft.com/office/drawing/2014/main" id="{49B28F78-0EB4-4AF9-DCFB-984E1C5E867E}"/>
              </a:ext>
            </a:extLst>
          </p:cNvPr>
          <p:cNvPicPr>
            <a:picLocks noChangeAspect="1"/>
          </p:cNvPicPr>
          <p:nvPr/>
        </p:nvPicPr>
        <p:blipFill>
          <a:blip r:embed="rId5"/>
          <a:stretch>
            <a:fillRect/>
          </a:stretch>
        </p:blipFill>
        <p:spPr>
          <a:xfrm>
            <a:off x="4704542" y="2366211"/>
            <a:ext cx="2406712" cy="2777289"/>
          </a:xfrm>
          <a:prstGeom prst="rect">
            <a:avLst/>
          </a:prstGeom>
        </p:spPr>
      </p:pic>
      <p:sp>
        <p:nvSpPr>
          <p:cNvPr id="4" name="TextBox 3">
            <a:extLst>
              <a:ext uri="{FF2B5EF4-FFF2-40B4-BE49-F238E27FC236}">
                <a16:creationId xmlns:a16="http://schemas.microsoft.com/office/drawing/2014/main" id="{BDDAE6B6-46C3-D95F-806D-FDA7C8476A83}"/>
              </a:ext>
            </a:extLst>
          </p:cNvPr>
          <p:cNvSpPr txBox="1"/>
          <p:nvPr/>
        </p:nvSpPr>
        <p:spPr>
          <a:xfrm>
            <a:off x="4753838" y="1859416"/>
            <a:ext cx="4351160" cy="461665"/>
          </a:xfrm>
          <a:prstGeom prst="rect">
            <a:avLst/>
          </a:prstGeom>
          <a:noFill/>
        </p:spPr>
        <p:txBody>
          <a:bodyPr wrap="square" rtlCol="0">
            <a:spAutoFit/>
          </a:bodyPr>
          <a:lstStyle/>
          <a:p>
            <a:r>
              <a:rPr lang="en-US" sz="1200" dirty="0">
                <a:hlinkClick r:id="rId6"/>
              </a:rPr>
              <a:t>https://wisdem.github.io/WOMBAT/API/types.html#unscheduled-service-equipment</a:t>
            </a:r>
            <a:endParaRPr lang="en-US" sz="1200" dirty="0"/>
          </a:p>
        </p:txBody>
      </p:sp>
    </p:spTree>
    <p:extLst>
      <p:ext uri="{BB962C8B-B14F-4D97-AF65-F5344CB8AC3E}">
        <p14:creationId xmlns:p14="http://schemas.microsoft.com/office/powerpoint/2010/main" val="317152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5951621" cy="907143"/>
          </a:xfrm>
        </p:spPr>
        <p:txBody>
          <a:bodyPr/>
          <a:lstStyle/>
          <a:p>
            <a:r>
              <a:rPr lang="en-US" dirty="0"/>
              <a:t>Unscheduled Servicing Equipment - Answer</a:t>
            </a:r>
          </a:p>
        </p:txBody>
      </p:sp>
      <p:pic>
        <p:nvPicPr>
          <p:cNvPr id="7" name="Picture 6">
            <a:extLst>
              <a:ext uri="{FF2B5EF4-FFF2-40B4-BE49-F238E27FC236}">
                <a16:creationId xmlns:a16="http://schemas.microsoft.com/office/drawing/2014/main" id="{62EEFFD5-189A-3FE0-28D9-28A06DAB6923}"/>
              </a:ext>
            </a:extLst>
          </p:cNvPr>
          <p:cNvPicPr>
            <a:picLocks noChangeAspect="1"/>
          </p:cNvPicPr>
          <p:nvPr/>
        </p:nvPicPr>
        <p:blipFill>
          <a:blip r:embed="rId3"/>
          <a:stretch>
            <a:fillRect/>
          </a:stretch>
        </p:blipFill>
        <p:spPr>
          <a:xfrm>
            <a:off x="3934961" y="907143"/>
            <a:ext cx="4397435" cy="4236357"/>
          </a:xfrm>
          <a:prstGeom prst="rect">
            <a:avLst/>
          </a:prstGeom>
        </p:spPr>
      </p:pic>
      <p:pic>
        <p:nvPicPr>
          <p:cNvPr id="8" name="Picture 7">
            <a:extLst>
              <a:ext uri="{FF2B5EF4-FFF2-40B4-BE49-F238E27FC236}">
                <a16:creationId xmlns:a16="http://schemas.microsoft.com/office/drawing/2014/main" id="{78A636E5-18C2-7C5D-2A7E-2092BA668593}"/>
              </a:ext>
            </a:extLst>
          </p:cNvPr>
          <p:cNvPicPr>
            <a:picLocks noChangeAspect="1"/>
          </p:cNvPicPr>
          <p:nvPr/>
        </p:nvPicPr>
        <p:blipFill>
          <a:blip r:embed="rId4"/>
          <a:stretch>
            <a:fillRect/>
          </a:stretch>
        </p:blipFill>
        <p:spPr>
          <a:xfrm>
            <a:off x="248652" y="909814"/>
            <a:ext cx="3630161" cy="4233686"/>
          </a:xfrm>
          <a:prstGeom prst="rect">
            <a:avLst/>
          </a:prstGeom>
        </p:spPr>
      </p:pic>
    </p:spTree>
    <p:extLst>
      <p:ext uri="{BB962C8B-B14F-4D97-AF65-F5344CB8AC3E}">
        <p14:creationId xmlns:p14="http://schemas.microsoft.com/office/powerpoint/2010/main" val="123635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025597" cy="4127501"/>
          </a:xfrm>
        </p:spPr>
        <p:txBody>
          <a:bodyPr>
            <a:noAutofit/>
          </a:bodyPr>
          <a:lstStyle/>
          <a:p>
            <a:r>
              <a:rPr lang="en-US" sz="1600" dirty="0"/>
              <a:t>D4.2, p13-17</a:t>
            </a:r>
          </a:p>
          <a:p>
            <a:r>
              <a:rPr lang="en-US" sz="1600" dirty="0"/>
              <a:t>Create a YAML file in &lt;library&gt;/substations/ using the file name you used in “subassembly” for your layout file</a:t>
            </a:r>
          </a:p>
          <a:p>
            <a:r>
              <a:rPr lang="en-US" sz="1600" dirty="0"/>
              <a:t>Create the maintenance and failure configurations for the OSS</a:t>
            </a:r>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3"/>
          <a:stretch>
            <a:fillRect/>
          </a:stretch>
        </p:blipFill>
        <p:spPr>
          <a:xfrm>
            <a:off x="4571999" y="907143"/>
            <a:ext cx="3914274" cy="3923927"/>
          </a:xfrm>
          <a:prstGeom prst="rect">
            <a:avLst/>
          </a:prstGeom>
        </p:spPr>
      </p:pic>
      <p:sp>
        <p:nvSpPr>
          <p:cNvPr id="13" name="TextBox 12">
            <a:extLst>
              <a:ext uri="{FF2B5EF4-FFF2-40B4-BE49-F238E27FC236}">
                <a16:creationId xmlns:a16="http://schemas.microsoft.com/office/drawing/2014/main" id="{97601903-4138-3A07-F11D-63CFD8C8E72A}"/>
              </a:ext>
            </a:extLst>
          </p:cNvPr>
          <p:cNvSpPr txBox="1"/>
          <p:nvPr/>
        </p:nvSpPr>
        <p:spPr>
          <a:xfrm>
            <a:off x="3689684" y="4800263"/>
            <a:ext cx="4702249" cy="276999"/>
          </a:xfrm>
          <a:prstGeom prst="rect">
            <a:avLst/>
          </a:prstGeom>
          <a:noFill/>
        </p:spPr>
        <p:txBody>
          <a:bodyPr wrap="none" rtlCol="0">
            <a:spAutoFit/>
          </a:bodyPr>
          <a:lstStyle/>
          <a:p>
            <a:r>
              <a:rPr lang="en-US" sz="1200" dirty="0">
                <a:hlinkClick r:id="rId4"/>
              </a:rPr>
              <a:t>https://wisdem.github.io/WOMBAT/examples/how_to.html#substations</a:t>
            </a:r>
            <a:endParaRPr lang="en-US" sz="1200" dirty="0"/>
          </a:p>
        </p:txBody>
      </p:sp>
    </p:spTree>
    <p:extLst>
      <p:ext uri="{BB962C8B-B14F-4D97-AF65-F5344CB8AC3E}">
        <p14:creationId xmlns:p14="http://schemas.microsoft.com/office/powerpoint/2010/main" val="367677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a:t>
            </a:r>
          </a:p>
        </p:txBody>
      </p:sp>
      <p:pic>
        <p:nvPicPr>
          <p:cNvPr id="7" name="Picture 6">
            <a:extLst>
              <a:ext uri="{FF2B5EF4-FFF2-40B4-BE49-F238E27FC236}">
                <a16:creationId xmlns:a16="http://schemas.microsoft.com/office/drawing/2014/main" id="{29FA401D-450B-3A25-8F55-B1A37ED79C65}"/>
              </a:ext>
            </a:extLst>
          </p:cNvPr>
          <p:cNvPicPr>
            <a:picLocks noChangeAspect="1"/>
          </p:cNvPicPr>
          <p:nvPr/>
        </p:nvPicPr>
        <p:blipFill>
          <a:blip r:embed="rId3"/>
          <a:stretch>
            <a:fillRect/>
          </a:stretch>
        </p:blipFill>
        <p:spPr>
          <a:xfrm>
            <a:off x="0" y="0"/>
            <a:ext cx="4018571" cy="5143500"/>
          </a:xfrm>
          <a:prstGeom prst="rect">
            <a:avLst/>
          </a:prstGeom>
        </p:spPr>
      </p:pic>
      <p:pic>
        <p:nvPicPr>
          <p:cNvPr id="9" name="Picture 8">
            <a:extLst>
              <a:ext uri="{FF2B5EF4-FFF2-40B4-BE49-F238E27FC236}">
                <a16:creationId xmlns:a16="http://schemas.microsoft.com/office/drawing/2014/main" id="{97815EA6-2871-6009-A895-FF3CD65BDE0E}"/>
              </a:ext>
            </a:extLst>
          </p:cNvPr>
          <p:cNvPicPr>
            <a:picLocks noChangeAspect="1"/>
          </p:cNvPicPr>
          <p:nvPr/>
        </p:nvPicPr>
        <p:blipFill>
          <a:blip r:embed="rId4"/>
          <a:stretch>
            <a:fillRect/>
          </a:stretch>
        </p:blipFill>
        <p:spPr>
          <a:xfrm>
            <a:off x="4018571" y="0"/>
            <a:ext cx="3488786" cy="5143500"/>
          </a:xfrm>
          <a:prstGeom prst="rect">
            <a:avLst/>
          </a:prstGeom>
        </p:spPr>
      </p:pic>
      <p:sp>
        <p:nvSpPr>
          <p:cNvPr id="6" name="TextBox 5">
            <a:extLst>
              <a:ext uri="{FF2B5EF4-FFF2-40B4-BE49-F238E27FC236}">
                <a16:creationId xmlns:a16="http://schemas.microsoft.com/office/drawing/2014/main" id="{6E3D592D-878B-24B9-EE4F-2693D0C473D5}"/>
              </a:ext>
            </a:extLst>
          </p:cNvPr>
          <p:cNvSpPr txBox="1"/>
          <p:nvPr/>
        </p:nvSpPr>
        <p:spPr>
          <a:xfrm>
            <a:off x="7271693" y="907143"/>
            <a:ext cx="1872307" cy="2862322"/>
          </a:xfrm>
          <a:prstGeom prst="rect">
            <a:avLst/>
          </a:prstGeom>
          <a:noFill/>
        </p:spPr>
        <p:txBody>
          <a:bodyPr wrap="square" rtlCol="0">
            <a:spAutoFit/>
          </a:bodyPr>
          <a:lstStyle/>
          <a:p>
            <a:r>
              <a:rPr lang="en-US" dirty="0"/>
              <a:t>Left: Maintenance</a:t>
            </a:r>
          </a:p>
          <a:p>
            <a:r>
              <a:rPr lang="en-US" sz="1200" dirty="0">
                <a:hlinkClick r:id="rId5"/>
              </a:rPr>
              <a:t>https://wisdem.github.io/WOMBAT/API/types.html#maintenance-tasks</a:t>
            </a:r>
            <a:endParaRPr lang="en-US" sz="1200" dirty="0"/>
          </a:p>
          <a:p>
            <a:endParaRPr lang="en-US" dirty="0"/>
          </a:p>
          <a:p>
            <a:endParaRPr lang="en-US" dirty="0"/>
          </a:p>
          <a:p>
            <a:r>
              <a:rPr lang="en-US" dirty="0"/>
              <a:t>Right: Failure</a:t>
            </a:r>
          </a:p>
          <a:p>
            <a:r>
              <a:rPr lang="en-US" sz="1200" dirty="0">
                <a:hlinkClick r:id="rId6"/>
              </a:rPr>
              <a:t>https://wisdem.github.io/WOMBAT/API/types.html#failures</a:t>
            </a:r>
            <a:endParaRPr lang="en-US" sz="1200" dirty="0"/>
          </a:p>
          <a:p>
            <a:endParaRPr lang="en-US" dirty="0"/>
          </a:p>
        </p:txBody>
      </p:sp>
    </p:spTree>
    <p:extLst>
      <p:ext uri="{BB962C8B-B14F-4D97-AF65-F5344CB8AC3E}">
        <p14:creationId xmlns:p14="http://schemas.microsoft.com/office/powerpoint/2010/main" val="1152786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 - Answer</a:t>
            </a:r>
          </a:p>
        </p:txBody>
      </p:sp>
      <p:pic>
        <p:nvPicPr>
          <p:cNvPr id="6" name="Picture 5">
            <a:extLst>
              <a:ext uri="{FF2B5EF4-FFF2-40B4-BE49-F238E27FC236}">
                <a16:creationId xmlns:a16="http://schemas.microsoft.com/office/drawing/2014/main" id="{3BB7FF65-C724-80A9-A85B-7A7E87D07112}"/>
              </a:ext>
            </a:extLst>
          </p:cNvPr>
          <p:cNvPicPr>
            <a:picLocks noChangeAspect="1"/>
          </p:cNvPicPr>
          <p:nvPr/>
        </p:nvPicPr>
        <p:blipFill>
          <a:blip r:embed="rId3"/>
          <a:stretch>
            <a:fillRect/>
          </a:stretch>
        </p:blipFill>
        <p:spPr>
          <a:xfrm>
            <a:off x="457199" y="907989"/>
            <a:ext cx="4471882" cy="4235511"/>
          </a:xfrm>
          <a:prstGeom prst="rect">
            <a:avLst/>
          </a:prstGeom>
        </p:spPr>
      </p:pic>
    </p:spTree>
    <p:extLst>
      <p:ext uri="{BB962C8B-B14F-4D97-AF65-F5344CB8AC3E}">
        <p14:creationId xmlns:p14="http://schemas.microsoft.com/office/powerpoint/2010/main" val="418700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Turbines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119937" cy="4127501"/>
          </a:xfrm>
        </p:spPr>
        <p:txBody>
          <a:bodyPr>
            <a:noAutofit/>
          </a:bodyPr>
          <a:lstStyle/>
          <a:p>
            <a:r>
              <a:rPr lang="en-US" sz="1600" dirty="0"/>
              <a:t>D4.2, p13-17</a:t>
            </a:r>
          </a:p>
          <a:p>
            <a:r>
              <a:rPr lang="en-US" sz="1600" dirty="0"/>
              <a:t>Create a YAML file in &lt;library&gt;/turbines/ using the file name you used in “subassembly” for your layout file</a:t>
            </a:r>
          </a:p>
          <a:p>
            <a:r>
              <a:rPr lang="en-US" sz="1600" dirty="0"/>
              <a:t>What subassemblies should we consider for the turbine model?</a:t>
            </a:r>
          </a:p>
          <a:p>
            <a:r>
              <a:rPr lang="en-US" sz="1600" dirty="0"/>
              <a:t>Create the maintenance and failure configurations for the hydraulic system (ballast pump and pitch system)</a:t>
            </a: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r>
              <a:rPr lang="en-US" sz="1200" u="sng" dirty="0">
                <a:hlinkClick r:id="rId3">
                  <a:extLst>
                    <a:ext uri="{A12FA001-AC4F-418D-AE19-62706E023703}">
                      <ahyp:hlinkClr xmlns:ahyp="http://schemas.microsoft.com/office/drawing/2018/hyperlinkcolor" val="tx"/>
                    </a:ext>
                  </a:extLst>
                </a:hlinkClick>
              </a:rPr>
              <a:t>Right:</a:t>
            </a:r>
            <a:r>
              <a:rPr lang="en-US" sz="1600" dirty="0">
                <a:hlinkClick r:id="rId3">
                  <a:extLst>
                    <a:ext uri="{A12FA001-AC4F-418D-AE19-62706E023703}">
                      <ahyp:hlinkClr xmlns:ahyp="http://schemas.microsoft.com/office/drawing/2018/hyperlinkcolor" val="tx"/>
                    </a:ext>
                  </a:extLst>
                </a:hlinkClick>
              </a:rPr>
              <a:t> </a:t>
            </a:r>
            <a:r>
              <a:rPr lang="en-US" sz="1200" dirty="0">
                <a:hlinkClick r:id="rId4"/>
              </a:rPr>
              <a:t>https://wisdem.github.io/WOMBAT/examples/how_to.html#turbines</a:t>
            </a:r>
            <a:endParaRPr lang="en-US" sz="1200" dirty="0"/>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5"/>
          <a:stretch>
            <a:fillRect/>
          </a:stretch>
        </p:blipFill>
        <p:spPr>
          <a:xfrm>
            <a:off x="4916906" y="905980"/>
            <a:ext cx="3914274" cy="3923927"/>
          </a:xfrm>
          <a:prstGeom prst="rect">
            <a:avLst/>
          </a:prstGeom>
        </p:spPr>
      </p:pic>
    </p:spTree>
    <p:extLst>
      <p:ext uri="{BB962C8B-B14F-4D97-AF65-F5344CB8AC3E}">
        <p14:creationId xmlns:p14="http://schemas.microsoft.com/office/powerpoint/2010/main" val="3494047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Turbines - Answer</a:t>
            </a:r>
          </a:p>
        </p:txBody>
      </p:sp>
      <p:pic>
        <p:nvPicPr>
          <p:cNvPr id="6" name="Picture 5">
            <a:extLst>
              <a:ext uri="{FF2B5EF4-FFF2-40B4-BE49-F238E27FC236}">
                <a16:creationId xmlns:a16="http://schemas.microsoft.com/office/drawing/2014/main" id="{2062B359-E7F5-1220-60EF-55EBBE48EF32}"/>
              </a:ext>
            </a:extLst>
          </p:cNvPr>
          <p:cNvPicPr>
            <a:picLocks noChangeAspect="1"/>
          </p:cNvPicPr>
          <p:nvPr/>
        </p:nvPicPr>
        <p:blipFill>
          <a:blip r:embed="rId3"/>
          <a:stretch>
            <a:fillRect/>
          </a:stretch>
        </p:blipFill>
        <p:spPr>
          <a:xfrm>
            <a:off x="0" y="1276851"/>
            <a:ext cx="4849808" cy="2589797"/>
          </a:xfrm>
          <a:prstGeom prst="rect">
            <a:avLst/>
          </a:prstGeom>
        </p:spPr>
      </p:pic>
      <p:pic>
        <p:nvPicPr>
          <p:cNvPr id="7" name="Picture 6">
            <a:extLst>
              <a:ext uri="{FF2B5EF4-FFF2-40B4-BE49-F238E27FC236}">
                <a16:creationId xmlns:a16="http://schemas.microsoft.com/office/drawing/2014/main" id="{1588C147-382D-DC7D-043A-0E922C0D1529}"/>
              </a:ext>
            </a:extLst>
          </p:cNvPr>
          <p:cNvPicPr>
            <a:picLocks noChangeAspect="1"/>
          </p:cNvPicPr>
          <p:nvPr/>
        </p:nvPicPr>
        <p:blipFill>
          <a:blip r:embed="rId4"/>
          <a:stretch>
            <a:fillRect/>
          </a:stretch>
        </p:blipFill>
        <p:spPr>
          <a:xfrm>
            <a:off x="5056666" y="907143"/>
            <a:ext cx="2888001" cy="4236357"/>
          </a:xfrm>
          <a:prstGeom prst="rect">
            <a:avLst/>
          </a:prstGeom>
        </p:spPr>
      </p:pic>
    </p:spTree>
    <p:extLst>
      <p:ext uri="{BB962C8B-B14F-4D97-AF65-F5344CB8AC3E}">
        <p14:creationId xmlns:p14="http://schemas.microsoft.com/office/powerpoint/2010/main" val="2289735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Cables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119937" cy="4127501"/>
          </a:xfrm>
        </p:spPr>
        <p:txBody>
          <a:bodyPr>
            <a:noAutofit/>
          </a:bodyPr>
          <a:lstStyle/>
          <a:p>
            <a:r>
              <a:rPr lang="en-US" sz="1600" dirty="0"/>
              <a:t>D4.2, p13-17</a:t>
            </a:r>
          </a:p>
          <a:p>
            <a:r>
              <a:rPr lang="en-US" sz="1600" dirty="0"/>
              <a:t>Create a YAML file in &lt;library&gt;/cables/ using the file name you used in “</a:t>
            </a:r>
            <a:r>
              <a:rPr lang="en-US" sz="1600" dirty="0" err="1"/>
              <a:t>upstream_cable</a:t>
            </a:r>
            <a:r>
              <a:rPr lang="en-US" sz="1600" dirty="0"/>
              <a:t>” for your layout file</a:t>
            </a:r>
          </a:p>
          <a:p>
            <a:r>
              <a:rPr lang="en-US" sz="1600" dirty="0"/>
              <a:t>Create the maintenance and failure configurations for the export cables</a:t>
            </a:r>
          </a:p>
          <a:p>
            <a:pPr marL="0" indent="0">
              <a:buNone/>
            </a:pPr>
            <a:endParaRPr lang="en-US" sz="1600" dirty="0">
              <a:hlinkClick r:id="rId3"/>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r>
              <a:rPr lang="en-US" sz="1200" u="sng" dirty="0">
                <a:hlinkClick r:id="rId3">
                  <a:extLst>
                    <a:ext uri="{A12FA001-AC4F-418D-AE19-62706E023703}">
                      <ahyp:hlinkClr xmlns:ahyp="http://schemas.microsoft.com/office/drawing/2018/hyperlinkcolor" val="tx"/>
                    </a:ext>
                  </a:extLst>
                </a:hlinkClick>
              </a:rPr>
              <a:t>Right:</a:t>
            </a:r>
            <a:r>
              <a:rPr lang="en-US" sz="1600" dirty="0">
                <a:hlinkClick r:id="rId3">
                  <a:extLst>
                    <a:ext uri="{A12FA001-AC4F-418D-AE19-62706E023703}">
                      <ahyp:hlinkClr xmlns:ahyp="http://schemas.microsoft.com/office/drawing/2018/hyperlinkcolor" val="tx"/>
                    </a:ext>
                  </a:extLst>
                </a:hlinkClick>
              </a:rPr>
              <a:t> </a:t>
            </a:r>
            <a:r>
              <a:rPr lang="en-US" sz="1200" dirty="0">
                <a:hlinkClick r:id="rId4"/>
              </a:rPr>
              <a:t>https://wisdem.github.io/WOMBAT/examples/how_to.html#cables</a:t>
            </a:r>
            <a:endParaRPr lang="en-US" sz="1200" dirty="0"/>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5"/>
          <a:stretch>
            <a:fillRect/>
          </a:stretch>
        </p:blipFill>
        <p:spPr>
          <a:xfrm>
            <a:off x="4916906" y="905980"/>
            <a:ext cx="3914274" cy="3923927"/>
          </a:xfrm>
          <a:prstGeom prst="rect">
            <a:avLst/>
          </a:prstGeom>
        </p:spPr>
      </p:pic>
    </p:spTree>
    <p:extLst>
      <p:ext uri="{BB962C8B-B14F-4D97-AF65-F5344CB8AC3E}">
        <p14:creationId xmlns:p14="http://schemas.microsoft.com/office/powerpoint/2010/main" val="100262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Cables - Answer</a:t>
            </a:r>
          </a:p>
        </p:txBody>
      </p:sp>
      <p:pic>
        <p:nvPicPr>
          <p:cNvPr id="6" name="Picture 5">
            <a:extLst>
              <a:ext uri="{FF2B5EF4-FFF2-40B4-BE49-F238E27FC236}">
                <a16:creationId xmlns:a16="http://schemas.microsoft.com/office/drawing/2014/main" id="{A8B193FA-020B-CFBD-6A1B-BFA6BE70583F}"/>
              </a:ext>
            </a:extLst>
          </p:cNvPr>
          <p:cNvPicPr>
            <a:picLocks noChangeAspect="1"/>
          </p:cNvPicPr>
          <p:nvPr/>
        </p:nvPicPr>
        <p:blipFill>
          <a:blip r:embed="rId3"/>
          <a:stretch>
            <a:fillRect/>
          </a:stretch>
        </p:blipFill>
        <p:spPr>
          <a:xfrm>
            <a:off x="457199" y="907143"/>
            <a:ext cx="4170312" cy="4236357"/>
          </a:xfrm>
          <a:prstGeom prst="rect">
            <a:avLst/>
          </a:prstGeom>
        </p:spPr>
      </p:pic>
    </p:spTree>
    <p:extLst>
      <p:ext uri="{BB962C8B-B14F-4D97-AF65-F5344CB8AC3E}">
        <p14:creationId xmlns:p14="http://schemas.microsoft.com/office/powerpoint/2010/main" val="351228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3319-86DC-5C4C-9DFD-74D8063FA4F3}"/>
              </a:ext>
            </a:extLst>
          </p:cNvPr>
          <p:cNvSpPr>
            <a:spLocks noGrp="1"/>
          </p:cNvSpPr>
          <p:nvPr>
            <p:ph type="title"/>
          </p:nvPr>
        </p:nvSpPr>
        <p:spPr/>
        <p:txBody>
          <a:bodyPr/>
          <a:lstStyle/>
          <a:p>
            <a:r>
              <a:rPr lang="en-US"/>
              <a:t>Relevance of O&amp;M Costs</a:t>
            </a:r>
          </a:p>
        </p:txBody>
      </p:sp>
      <p:sp>
        <p:nvSpPr>
          <p:cNvPr id="3" name="Text Placeholder 2">
            <a:extLst>
              <a:ext uri="{FF2B5EF4-FFF2-40B4-BE49-F238E27FC236}">
                <a16:creationId xmlns:a16="http://schemas.microsoft.com/office/drawing/2014/main" id="{197DE3DA-94A9-B849-9752-24D6FD307B2D}"/>
              </a:ext>
            </a:extLst>
          </p:cNvPr>
          <p:cNvSpPr>
            <a:spLocks noGrp="1"/>
          </p:cNvSpPr>
          <p:nvPr>
            <p:ph type="body" sz="quarter" idx="10"/>
          </p:nvPr>
        </p:nvSpPr>
        <p:spPr>
          <a:xfrm>
            <a:off x="457200" y="1124857"/>
            <a:ext cx="8120063" cy="3909259"/>
          </a:xfrm>
        </p:spPr>
        <p:txBody>
          <a:bodyPr>
            <a:normAutofit fontScale="92500"/>
          </a:bodyPr>
          <a:lstStyle/>
          <a:p>
            <a:r>
              <a:rPr lang="en-US" sz="1800" dirty="0"/>
              <a:t>O&amp;M activities are estimated to comprise between 29% and 34% of total wind plant lifecycle costs (</a:t>
            </a:r>
            <a:r>
              <a:rPr lang="en-US" sz="1800" dirty="0" err="1"/>
              <a:t>Stehly</a:t>
            </a:r>
            <a:r>
              <a:rPr lang="en-US" sz="1800" dirty="0"/>
              <a:t> &amp; </a:t>
            </a:r>
            <a:r>
              <a:rPr lang="en-US" sz="1800" dirty="0" err="1"/>
              <a:t>Beiter</a:t>
            </a:r>
            <a:r>
              <a:rPr lang="en-US" sz="1800" dirty="0"/>
              <a:t>, 2018).</a:t>
            </a:r>
          </a:p>
          <a:p>
            <a:pPr lvl="1">
              <a:buFont typeface="Courier New" panose="02070309020205020404" pitchFamily="49" charset="0"/>
              <a:buChar char="o"/>
            </a:pPr>
            <a:r>
              <a:rPr lang="en-US" sz="1600" dirty="0"/>
              <a:t>$33 – $59/kW/year for land-based wind</a:t>
            </a:r>
          </a:p>
          <a:p>
            <a:pPr lvl="1">
              <a:buFont typeface="Courier New" panose="02070309020205020404" pitchFamily="49" charset="0"/>
              <a:buChar char="o"/>
            </a:pPr>
            <a:r>
              <a:rPr lang="en-US" sz="1600" dirty="0"/>
              <a:t>$65 – $194/kw/year for offshore wind</a:t>
            </a:r>
            <a:endParaRPr lang="en-US" sz="1600" baseline="30000" dirty="0"/>
          </a:p>
          <a:p>
            <a:pPr lvl="1"/>
            <a:endParaRPr lang="en-US" sz="1600" dirty="0"/>
          </a:p>
          <a:p>
            <a:r>
              <a:rPr lang="en-US" sz="1800" dirty="0"/>
              <a:t>Innovations in the O&amp;M sector have the potential to drive down the overall cost of wind energy.</a:t>
            </a:r>
          </a:p>
          <a:p>
            <a:endParaRPr lang="en-US" sz="1800" dirty="0"/>
          </a:p>
          <a:p>
            <a:r>
              <a:rPr lang="en-US" sz="1800" dirty="0"/>
              <a:t>However, quantifying the impact of these innovations on cost is challenging because:</a:t>
            </a:r>
          </a:p>
          <a:p>
            <a:pPr lvl="1">
              <a:buFont typeface="Courier New" panose="02070309020205020404" pitchFamily="49" charset="0"/>
              <a:buChar char="o"/>
            </a:pPr>
            <a:r>
              <a:rPr lang="en-US" sz="1600" dirty="0"/>
              <a:t>Data on wind plant O&amp;M costs are not often publicly available or broken down into detailed categories.</a:t>
            </a:r>
          </a:p>
          <a:p>
            <a:pPr lvl="1">
              <a:buFont typeface="Courier New" panose="02070309020205020404" pitchFamily="49" charset="0"/>
              <a:buChar char="o"/>
            </a:pPr>
            <a:r>
              <a:rPr lang="en-US" sz="1600" dirty="0"/>
              <a:t>Understanding cost impacts and tradeoffs for O&amp;M strategies requires a model with appropriate resolution to capture relatively small changes at the level of individual tasks.</a:t>
            </a:r>
          </a:p>
          <a:p>
            <a:endParaRPr lang="en-US" sz="1800" dirty="0"/>
          </a:p>
        </p:txBody>
      </p:sp>
    </p:spTree>
    <p:extLst>
      <p:ext uri="{BB962C8B-B14F-4D97-AF65-F5344CB8AC3E}">
        <p14:creationId xmlns:p14="http://schemas.microsoft.com/office/powerpoint/2010/main" val="2089307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Hands-on With WOMBAT</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0678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Running a Simulation</a:t>
            </a:r>
          </a:p>
        </p:txBody>
      </p:sp>
      <p:sp>
        <p:nvSpPr>
          <p:cNvPr id="5" name="Text Placeholder 4">
            <a:extLst>
              <a:ext uri="{FF2B5EF4-FFF2-40B4-BE49-F238E27FC236}">
                <a16:creationId xmlns:a16="http://schemas.microsoft.com/office/drawing/2014/main" id="{A5E8FC1A-1B92-740F-E39F-209C258E36E0}"/>
              </a:ext>
            </a:extLst>
          </p:cNvPr>
          <p:cNvSpPr>
            <a:spLocks noGrp="1"/>
          </p:cNvSpPr>
          <p:nvPr>
            <p:ph type="body" sz="quarter" idx="10"/>
          </p:nvPr>
        </p:nvSpPr>
        <p:spPr/>
        <p:txBody>
          <a:bodyPr/>
          <a:lstStyle/>
          <a:p>
            <a:r>
              <a:rPr lang="en-US" dirty="0"/>
              <a:t>Final questions on setup before moving forward?</a:t>
            </a:r>
          </a:p>
          <a:p>
            <a:r>
              <a:rPr lang="en-US" dirty="0"/>
              <a:t>From the terminal, launch a </a:t>
            </a:r>
            <a:r>
              <a:rPr lang="en-US" dirty="0" err="1"/>
              <a:t>Jupyter</a:t>
            </a:r>
            <a:r>
              <a:rPr lang="en-US" dirty="0"/>
              <a:t> Lab session: “</a:t>
            </a:r>
            <a:r>
              <a:rPr lang="en-US" dirty="0" err="1"/>
              <a:t>jupyter</a:t>
            </a:r>
            <a:r>
              <a:rPr lang="en-US" dirty="0"/>
              <a:t> lab”</a:t>
            </a:r>
          </a:p>
          <a:p>
            <a:r>
              <a:rPr lang="en-US" dirty="0"/>
              <a:t>I’ll switch over the example notebook that’s setup to finish out the workshop</a:t>
            </a:r>
          </a:p>
        </p:txBody>
      </p:sp>
    </p:spTree>
    <p:extLst>
      <p:ext uri="{BB962C8B-B14F-4D97-AF65-F5344CB8AC3E}">
        <p14:creationId xmlns:p14="http://schemas.microsoft.com/office/powerpoint/2010/main" val="4062454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WAVES</a:t>
            </a:r>
          </a:p>
        </p:txBody>
      </p:sp>
      <p:sp>
        <p:nvSpPr>
          <p:cNvPr id="3" name="Text Placeholder 2"/>
          <p:cNvSpPr>
            <a:spLocks noGrp="1"/>
          </p:cNvSpPr>
          <p:nvPr>
            <p:ph type="body" sz="quarter" idx="11"/>
          </p:nvPr>
        </p:nvSpPr>
        <p:spPr/>
        <p:txBody>
          <a:bodyPr/>
          <a:lstStyle/>
          <a:p>
            <a:r>
              <a:rPr lang="en-US" dirty="0"/>
              <a:t>Combining ORBIT, WOMBAT, and FLORIS in a single model</a:t>
            </a:r>
          </a:p>
        </p:txBody>
      </p:sp>
    </p:spTree>
    <p:extLst>
      <p:ext uri="{BB962C8B-B14F-4D97-AF65-F5344CB8AC3E}">
        <p14:creationId xmlns:p14="http://schemas.microsoft.com/office/powerpoint/2010/main" val="2996488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WAVES</a:t>
            </a:r>
          </a:p>
        </p:txBody>
      </p:sp>
      <p:sp>
        <p:nvSpPr>
          <p:cNvPr id="5" name="Text Placeholder 4">
            <a:extLst>
              <a:ext uri="{FF2B5EF4-FFF2-40B4-BE49-F238E27FC236}">
                <a16:creationId xmlns:a16="http://schemas.microsoft.com/office/drawing/2014/main" id="{A5E8FC1A-1B92-740F-E39F-209C258E36E0}"/>
              </a:ext>
            </a:extLst>
          </p:cNvPr>
          <p:cNvSpPr>
            <a:spLocks noGrp="1"/>
          </p:cNvSpPr>
          <p:nvPr>
            <p:ph type="body" sz="quarter" idx="10"/>
          </p:nvPr>
        </p:nvSpPr>
        <p:spPr/>
        <p:txBody>
          <a:bodyPr/>
          <a:lstStyle/>
          <a:p>
            <a:r>
              <a:rPr lang="en-US" dirty="0"/>
              <a:t>Release coming soon at: </a:t>
            </a:r>
            <a:r>
              <a:rPr lang="en-US" dirty="0">
                <a:hlinkClick r:id="rId3"/>
              </a:rPr>
              <a:t>https://github.com/NREL/WAVES</a:t>
            </a:r>
            <a:endParaRPr lang="en-US" dirty="0"/>
          </a:p>
          <a:p>
            <a:r>
              <a:rPr lang="en-US" dirty="0"/>
              <a:t>Combine </a:t>
            </a:r>
            <a:r>
              <a:rPr lang="en-US" dirty="0" err="1"/>
              <a:t>CapEx</a:t>
            </a:r>
            <a:r>
              <a:rPr lang="en-US" dirty="0"/>
              <a:t> (ORBIT), </a:t>
            </a:r>
            <a:r>
              <a:rPr lang="en-US" dirty="0" err="1"/>
              <a:t>OpEx</a:t>
            </a:r>
            <a:r>
              <a:rPr lang="en-US" dirty="0"/>
              <a:t> (WOMBAT), and AEP (FLORIS) into a single model API that creates the required input and output connections to properly consider project financials and real world energy production (availability and wakes)</a:t>
            </a:r>
          </a:p>
        </p:txBody>
      </p:sp>
    </p:spTree>
    <p:extLst>
      <p:ext uri="{BB962C8B-B14F-4D97-AF65-F5344CB8AC3E}">
        <p14:creationId xmlns:p14="http://schemas.microsoft.com/office/powerpoint/2010/main" val="432398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Future of WOMBAT</a:t>
            </a:r>
          </a:p>
        </p:txBody>
      </p:sp>
      <p:sp>
        <p:nvSpPr>
          <p:cNvPr id="3" name="Text Placeholder 2"/>
          <p:cNvSpPr>
            <a:spLocks noGrp="1"/>
          </p:cNvSpPr>
          <p:nvPr>
            <p:ph type="body" sz="quarter" idx="11"/>
          </p:nvPr>
        </p:nvSpPr>
        <p:spPr/>
        <p:txBody>
          <a:bodyPr/>
          <a:lstStyle/>
          <a:p>
            <a:r>
              <a:rPr lang="en-US" dirty="0"/>
              <a:t>What’s on the horizon for WOMBAT over the next few years?</a:t>
            </a:r>
          </a:p>
        </p:txBody>
      </p:sp>
    </p:spTree>
    <p:extLst>
      <p:ext uri="{BB962C8B-B14F-4D97-AF65-F5344CB8AC3E}">
        <p14:creationId xmlns:p14="http://schemas.microsoft.com/office/powerpoint/2010/main" val="36392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F069-A755-2F47-AF0E-7372E01AAA40}"/>
              </a:ext>
            </a:extLst>
          </p:cNvPr>
          <p:cNvSpPr>
            <a:spLocks noGrp="1"/>
          </p:cNvSpPr>
          <p:nvPr>
            <p:ph type="title"/>
          </p:nvPr>
        </p:nvSpPr>
        <p:spPr>
          <a:xfrm>
            <a:off x="457199" y="0"/>
            <a:ext cx="6066972" cy="907143"/>
          </a:xfrm>
        </p:spPr>
        <p:txBody>
          <a:bodyPr/>
          <a:lstStyle/>
          <a:p>
            <a:r>
              <a:rPr lang="en-US" dirty="0"/>
              <a:t>Potential Future Work</a:t>
            </a:r>
          </a:p>
        </p:txBody>
      </p:sp>
      <p:sp>
        <p:nvSpPr>
          <p:cNvPr id="3" name="Text Placeholder 2">
            <a:extLst>
              <a:ext uri="{FF2B5EF4-FFF2-40B4-BE49-F238E27FC236}">
                <a16:creationId xmlns:a16="http://schemas.microsoft.com/office/drawing/2014/main" id="{DF1C6D67-4064-4D4B-B5DB-ED8C4FE8E878}"/>
              </a:ext>
            </a:extLst>
          </p:cNvPr>
          <p:cNvSpPr>
            <a:spLocks noGrp="1"/>
          </p:cNvSpPr>
          <p:nvPr>
            <p:ph type="body" sz="quarter" idx="10"/>
          </p:nvPr>
        </p:nvSpPr>
        <p:spPr>
          <a:xfrm>
            <a:off x="457201" y="1355593"/>
            <a:ext cx="4114799" cy="3621769"/>
          </a:xfrm>
        </p:spPr>
        <p:txBody>
          <a:bodyPr>
            <a:normAutofit fontScale="92500" lnSpcReduction="10000"/>
          </a:bodyPr>
          <a:lstStyle/>
          <a:p>
            <a:r>
              <a:rPr lang="en-US" sz="2200" dirty="0"/>
              <a:t>Model tow-to-port simulations at a higher resolution.</a:t>
            </a:r>
          </a:p>
          <a:p>
            <a:r>
              <a:rPr lang="en-US" sz="2200" dirty="0"/>
              <a:t>Improved repair timing.</a:t>
            </a:r>
          </a:p>
          <a:p>
            <a:r>
              <a:rPr lang="en-US" sz="2200" dirty="0"/>
              <a:t>Date-based maintenance.</a:t>
            </a:r>
          </a:p>
          <a:p>
            <a:r>
              <a:rPr lang="en-US" sz="2200" dirty="0"/>
              <a:t>Single file/dictionary configuration similar to ORBIT and FLORIS.</a:t>
            </a:r>
          </a:p>
          <a:p>
            <a:r>
              <a:rPr lang="en-US" sz="2200" dirty="0"/>
              <a:t>Multi-crew handoff.</a:t>
            </a:r>
          </a:p>
          <a:p>
            <a:r>
              <a:rPr lang="en-US" sz="2200" dirty="0"/>
              <a:t>Other ideas? Add them to the Issues board: </a:t>
            </a:r>
            <a:r>
              <a:rPr lang="en-US" sz="2200" dirty="0">
                <a:hlinkClick r:id="rId2"/>
              </a:rPr>
              <a:t>https://github.com/WISDEM/WOMBAT/issues</a:t>
            </a:r>
            <a:endParaRPr lang="en-US" sz="2200" dirty="0"/>
          </a:p>
        </p:txBody>
      </p:sp>
      <p:sp>
        <p:nvSpPr>
          <p:cNvPr id="4" name="Text Placeholder 2">
            <a:extLst>
              <a:ext uri="{FF2B5EF4-FFF2-40B4-BE49-F238E27FC236}">
                <a16:creationId xmlns:a16="http://schemas.microsoft.com/office/drawing/2014/main" id="{33C79AFB-1672-488D-820B-C95E1026AAD3}"/>
              </a:ext>
            </a:extLst>
          </p:cNvPr>
          <p:cNvSpPr txBox="1">
            <a:spLocks/>
          </p:cNvSpPr>
          <p:nvPr/>
        </p:nvSpPr>
        <p:spPr>
          <a:xfrm>
            <a:off x="4797040" y="1355593"/>
            <a:ext cx="4206240" cy="35769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Floating Wind model comparison publication in 2024 to update the state of O&amp;M modeling.</a:t>
            </a:r>
          </a:p>
          <a:p>
            <a:r>
              <a:rPr lang="en-US" sz="2000" dirty="0"/>
              <a:t>Develop a baseline land-based, fixed offshore, and floating offshore wind data set for easier modeling.</a:t>
            </a:r>
          </a:p>
        </p:txBody>
      </p:sp>
      <p:sp>
        <p:nvSpPr>
          <p:cNvPr id="5" name="TextBox 4">
            <a:extLst>
              <a:ext uri="{FF2B5EF4-FFF2-40B4-BE49-F238E27FC236}">
                <a16:creationId xmlns:a16="http://schemas.microsoft.com/office/drawing/2014/main" id="{5480B96A-3602-4275-9BAC-6C66DEAB0DE8}"/>
              </a:ext>
            </a:extLst>
          </p:cNvPr>
          <p:cNvSpPr txBox="1"/>
          <p:nvPr/>
        </p:nvSpPr>
        <p:spPr>
          <a:xfrm>
            <a:off x="457199" y="941480"/>
            <a:ext cx="2374753" cy="400110"/>
          </a:xfrm>
          <a:prstGeom prst="rect">
            <a:avLst/>
          </a:prstGeom>
          <a:noFill/>
        </p:spPr>
        <p:txBody>
          <a:bodyPr wrap="none" rtlCol="0">
            <a:spAutoFit/>
          </a:bodyPr>
          <a:lstStyle/>
          <a:p>
            <a:r>
              <a:rPr lang="en-US" sz="2000" b="1"/>
              <a:t>Model Development</a:t>
            </a:r>
          </a:p>
        </p:txBody>
      </p:sp>
      <p:sp>
        <p:nvSpPr>
          <p:cNvPr id="7" name="TextBox 6">
            <a:extLst>
              <a:ext uri="{FF2B5EF4-FFF2-40B4-BE49-F238E27FC236}">
                <a16:creationId xmlns:a16="http://schemas.microsoft.com/office/drawing/2014/main" id="{51B9900E-BDDF-4BA9-887D-FAC8E4F8C4C7}"/>
              </a:ext>
            </a:extLst>
          </p:cNvPr>
          <p:cNvSpPr txBox="1"/>
          <p:nvPr/>
        </p:nvSpPr>
        <p:spPr>
          <a:xfrm>
            <a:off x="4797040" y="941480"/>
            <a:ext cx="2553456" cy="400110"/>
          </a:xfrm>
          <a:prstGeom prst="rect">
            <a:avLst/>
          </a:prstGeom>
          <a:noFill/>
        </p:spPr>
        <p:txBody>
          <a:bodyPr wrap="none" rtlCol="0">
            <a:spAutoFit/>
          </a:bodyPr>
          <a:lstStyle/>
          <a:p>
            <a:r>
              <a:rPr lang="en-US" sz="2000" b="1"/>
              <a:t>Validation and Review</a:t>
            </a:r>
          </a:p>
        </p:txBody>
      </p:sp>
    </p:spTree>
    <p:extLst>
      <p:ext uri="{BB962C8B-B14F-4D97-AF65-F5344CB8AC3E}">
        <p14:creationId xmlns:p14="http://schemas.microsoft.com/office/powerpoint/2010/main" val="1443953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a:t>Thank you</a:t>
            </a:r>
          </a:p>
        </p:txBody>
      </p:sp>
      <p:sp>
        <p:nvSpPr>
          <p:cNvPr id="4" name="TextBox 3">
            <a:extLst>
              <a:ext uri="{FF2B5EF4-FFF2-40B4-BE49-F238E27FC236}">
                <a16:creationId xmlns:a16="http://schemas.microsoft.com/office/drawing/2014/main" id="{B65CFC7C-D363-D240-BE57-211FC6BC64AC}"/>
              </a:ext>
            </a:extLst>
          </p:cNvPr>
          <p:cNvSpPr txBox="1"/>
          <p:nvPr/>
        </p:nvSpPr>
        <p:spPr>
          <a:xfrm>
            <a:off x="107795" y="3835487"/>
            <a:ext cx="5580695" cy="1061829"/>
          </a:xfrm>
          <a:prstGeom prst="rect">
            <a:avLst/>
          </a:prstGeom>
          <a:noFill/>
        </p:spPr>
        <p:txBody>
          <a:bodyPr wrap="square" rtlCol="0">
            <a:spAutoFit/>
          </a:bodyPr>
          <a:lstStyle/>
          <a:p>
            <a:r>
              <a:rPr lang="en-US" sz="900">
                <a:solidFill>
                  <a:srgbClr val="000000"/>
                </a:solidFill>
              </a:rPr>
              <a:t>This work was authored by the National Renewable Energy Laboratory, operated by Alliance for Sustainable Energy, LLC, for the U.S. Department of Energy (DOE) under Contract No. DE-AC36-08GO28308. Funding provided by the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86219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6FD4-C8D7-D548-9FAD-84ED6BC3D610}"/>
              </a:ext>
            </a:extLst>
          </p:cNvPr>
          <p:cNvSpPr>
            <a:spLocks noGrp="1"/>
          </p:cNvSpPr>
          <p:nvPr>
            <p:ph type="title"/>
          </p:nvPr>
        </p:nvSpPr>
        <p:spPr/>
        <p:txBody>
          <a:bodyPr/>
          <a:lstStyle/>
          <a:p>
            <a:r>
              <a:rPr lang="en-US"/>
              <a:t>Primary Research Question</a:t>
            </a:r>
          </a:p>
        </p:txBody>
      </p:sp>
      <p:sp>
        <p:nvSpPr>
          <p:cNvPr id="3" name="Text Placeholder 2">
            <a:extLst>
              <a:ext uri="{FF2B5EF4-FFF2-40B4-BE49-F238E27FC236}">
                <a16:creationId xmlns:a16="http://schemas.microsoft.com/office/drawing/2014/main" id="{823FD1DA-9414-D34C-99F2-B170EE43A279}"/>
              </a:ext>
            </a:extLst>
          </p:cNvPr>
          <p:cNvSpPr>
            <a:spLocks noGrp="1"/>
          </p:cNvSpPr>
          <p:nvPr>
            <p:ph type="body" sz="quarter" idx="10"/>
          </p:nvPr>
        </p:nvSpPr>
        <p:spPr>
          <a:xfrm>
            <a:off x="457199" y="1124857"/>
            <a:ext cx="7925907" cy="792749"/>
          </a:xfrm>
        </p:spPr>
        <p:txBody>
          <a:bodyPr>
            <a:normAutofit/>
          </a:bodyPr>
          <a:lstStyle/>
          <a:p>
            <a:pPr marL="0" indent="0" algn="ctr">
              <a:buNone/>
            </a:pPr>
            <a:r>
              <a:rPr lang="en-US" sz="2000"/>
              <a:t>How might maintenance strategies, technological innovations, and site conditions influence wind plant </a:t>
            </a:r>
            <a:r>
              <a:rPr lang="en-US" sz="2000" err="1"/>
              <a:t>OpEx</a:t>
            </a:r>
            <a:r>
              <a:rPr lang="en-US" sz="2000"/>
              <a:t> and ultimately LCOE?</a:t>
            </a:r>
          </a:p>
        </p:txBody>
      </p:sp>
      <p:sp>
        <p:nvSpPr>
          <p:cNvPr id="10" name="Text Placeholder 6">
            <a:extLst>
              <a:ext uri="{FF2B5EF4-FFF2-40B4-BE49-F238E27FC236}">
                <a16:creationId xmlns:a16="http://schemas.microsoft.com/office/drawing/2014/main" id="{BF05CA9D-7313-964E-B4FA-3DD115AA2BCF}"/>
              </a:ext>
            </a:extLst>
          </p:cNvPr>
          <p:cNvSpPr txBox="1">
            <a:spLocks/>
          </p:cNvSpPr>
          <p:nvPr/>
        </p:nvSpPr>
        <p:spPr>
          <a:xfrm>
            <a:off x="645812" y="3921515"/>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Methodology Innovations</a:t>
            </a:r>
          </a:p>
        </p:txBody>
      </p:sp>
      <p:sp>
        <p:nvSpPr>
          <p:cNvPr id="11" name="Text Placeholder 9">
            <a:extLst>
              <a:ext uri="{FF2B5EF4-FFF2-40B4-BE49-F238E27FC236}">
                <a16:creationId xmlns:a16="http://schemas.microsoft.com/office/drawing/2014/main" id="{A13C7DB9-53CC-7546-B164-230C1694A71F}"/>
              </a:ext>
            </a:extLst>
          </p:cNvPr>
          <p:cNvSpPr txBox="1">
            <a:spLocks/>
          </p:cNvSpPr>
          <p:nvPr/>
        </p:nvSpPr>
        <p:spPr>
          <a:xfrm>
            <a:off x="3765554" y="3921661"/>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Technology Innovations</a:t>
            </a:r>
          </a:p>
        </p:txBody>
      </p:sp>
      <p:sp>
        <p:nvSpPr>
          <p:cNvPr id="12" name="Text Placeholder 11">
            <a:extLst>
              <a:ext uri="{FF2B5EF4-FFF2-40B4-BE49-F238E27FC236}">
                <a16:creationId xmlns:a16="http://schemas.microsoft.com/office/drawing/2014/main" id="{92A86391-7ACF-3042-9A8A-62DD5B3B7AFC}"/>
              </a:ext>
            </a:extLst>
          </p:cNvPr>
          <p:cNvSpPr txBox="1">
            <a:spLocks/>
          </p:cNvSpPr>
          <p:nvPr/>
        </p:nvSpPr>
        <p:spPr>
          <a:xfrm>
            <a:off x="6871556" y="3914453"/>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Site Conditions</a:t>
            </a:r>
          </a:p>
        </p:txBody>
      </p:sp>
      <p:pic>
        <p:nvPicPr>
          <p:cNvPr id="13" name="Picture Placeholder 23">
            <a:extLst>
              <a:ext uri="{FF2B5EF4-FFF2-40B4-BE49-F238E27FC236}">
                <a16:creationId xmlns:a16="http://schemas.microsoft.com/office/drawing/2014/main" id="{B74C8E1F-E26D-FC4B-AA72-ECB4A0ED9900}"/>
              </a:ext>
            </a:extLst>
          </p:cNvPr>
          <p:cNvPicPr>
            <a:picLocks noChangeAspect="1"/>
          </p:cNvPicPr>
          <p:nvPr/>
        </p:nvPicPr>
        <p:blipFill>
          <a:blip r:embed="rId3"/>
          <a:srcRect l="16643" r="16643"/>
          <a:stretch>
            <a:fillRect/>
          </a:stretch>
        </p:blipFill>
        <p:spPr>
          <a:xfrm>
            <a:off x="457199" y="2054103"/>
            <a:ext cx="1713902" cy="1713897"/>
          </a:xfrm>
          <a:prstGeom prst="ellipse">
            <a:avLst/>
          </a:prstGeom>
        </p:spPr>
      </p:pic>
      <p:pic>
        <p:nvPicPr>
          <p:cNvPr id="14" name="Picture Placeholder 25">
            <a:extLst>
              <a:ext uri="{FF2B5EF4-FFF2-40B4-BE49-F238E27FC236}">
                <a16:creationId xmlns:a16="http://schemas.microsoft.com/office/drawing/2014/main" id="{45FABA97-6D59-314F-B60F-85A1C83C02F3}"/>
              </a:ext>
            </a:extLst>
          </p:cNvPr>
          <p:cNvPicPr>
            <a:picLocks noChangeAspect="1"/>
          </p:cNvPicPr>
          <p:nvPr/>
        </p:nvPicPr>
        <p:blipFill>
          <a:blip r:embed="rId4"/>
          <a:srcRect l="7438" r="7438"/>
          <a:stretch>
            <a:fillRect/>
          </a:stretch>
        </p:blipFill>
        <p:spPr>
          <a:xfrm>
            <a:off x="3588127" y="2085016"/>
            <a:ext cx="1691530" cy="1691525"/>
          </a:xfrm>
          <a:prstGeom prst="ellipse">
            <a:avLst/>
          </a:prstGeom>
        </p:spPr>
      </p:pic>
      <p:pic>
        <p:nvPicPr>
          <p:cNvPr id="15" name="Picture Placeholder 27">
            <a:extLst>
              <a:ext uri="{FF2B5EF4-FFF2-40B4-BE49-F238E27FC236}">
                <a16:creationId xmlns:a16="http://schemas.microsoft.com/office/drawing/2014/main" id="{355FE90C-6B33-D347-AB52-1B6F7A03370E}"/>
              </a:ext>
            </a:extLst>
          </p:cNvPr>
          <p:cNvPicPr>
            <a:picLocks noChangeAspect="1"/>
          </p:cNvPicPr>
          <p:nvPr/>
        </p:nvPicPr>
        <p:blipFill>
          <a:blip r:embed="rId5"/>
          <a:srcRect l="16667" r="16667"/>
          <a:stretch>
            <a:fillRect/>
          </a:stretch>
        </p:blipFill>
        <p:spPr>
          <a:xfrm>
            <a:off x="6696683" y="2084219"/>
            <a:ext cx="1686423" cy="1686418"/>
          </a:xfrm>
          <a:prstGeom prst="ellipse">
            <a:avLst/>
          </a:prstGeom>
        </p:spPr>
      </p:pic>
    </p:spTree>
    <p:extLst>
      <p:ext uri="{BB962C8B-B14F-4D97-AF65-F5344CB8AC3E}">
        <p14:creationId xmlns:p14="http://schemas.microsoft.com/office/powerpoint/2010/main" val="260385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70000" lnSpcReduction="20000"/>
          </a:bodyPr>
          <a:lstStyle/>
          <a:p>
            <a:r>
              <a:rPr lang="en-US" sz="2000" dirty="0"/>
              <a:t>Minimal code by the user to actual run the model</a:t>
            </a:r>
          </a:p>
          <a:p>
            <a:pPr lvl="1"/>
            <a:r>
              <a:rPr lang="en-US" sz="2000" dirty="0"/>
              <a:t>Empower a broad user base by requiring minimal Python skills</a:t>
            </a:r>
          </a:p>
          <a:p>
            <a:pPr lvl="1"/>
            <a:r>
              <a:rPr lang="en-US" sz="2000" dirty="0"/>
              <a:t>Configure models through YAML files, not complicated setup code</a:t>
            </a:r>
          </a:p>
          <a:p>
            <a:endParaRPr lang="en-US" sz="2000" dirty="0"/>
          </a:p>
          <a:p>
            <a:r>
              <a:rPr lang="en-US" sz="2000" dirty="0"/>
              <a:t>Prescriptive modeling via discrete event simulation:</a:t>
            </a:r>
          </a:p>
          <a:p>
            <a:pPr lvl="1"/>
            <a:r>
              <a:rPr lang="en-US" sz="1800" dirty="0"/>
              <a:t>Enables weather and site-specific variability</a:t>
            </a:r>
          </a:p>
          <a:p>
            <a:pPr lvl="1"/>
            <a:r>
              <a:rPr lang="en-US" sz="1800" dirty="0"/>
              <a:t>Allows a user to define O&amp;M strategies to understand cost and energy impacts</a:t>
            </a:r>
          </a:p>
          <a:p>
            <a:pPr lvl="1"/>
            <a:r>
              <a:rPr lang="en-US" sz="1800" dirty="0"/>
              <a:t>Focuses on what-if scenario modeling instead of optimization</a:t>
            </a:r>
          </a:p>
          <a:p>
            <a:pPr lvl="1"/>
            <a:endParaRPr lang="en-US" sz="1600" dirty="0"/>
          </a:p>
          <a:p>
            <a:r>
              <a:rPr lang="en-US" sz="2000" dirty="0"/>
              <a:t>Modular and flexible code base:</a:t>
            </a:r>
            <a:endParaRPr lang="en-US" sz="1800" dirty="0"/>
          </a:p>
          <a:p>
            <a:pPr lvl="1"/>
            <a:r>
              <a:rPr lang="en-US" sz="1800" dirty="0"/>
              <a:t>Allows for new methodologies to be tested with ease</a:t>
            </a:r>
          </a:p>
          <a:p>
            <a:pPr lvl="1"/>
            <a:r>
              <a:rPr lang="en-US" sz="1800" dirty="0"/>
              <a:t>Provides a tool to analyze both offshore and land-based windfarm O&amp;M costs</a:t>
            </a:r>
          </a:p>
          <a:p>
            <a:pPr lvl="1"/>
            <a:r>
              <a:rPr lang="en-US" sz="1800" dirty="0"/>
              <a:t>Allows users to define their turbine failure models in as much or as little detail as desired</a:t>
            </a:r>
          </a:p>
          <a:p>
            <a:pPr lvl="1"/>
            <a:endParaRPr lang="en-US" sz="1600" dirty="0"/>
          </a:p>
          <a:p>
            <a:r>
              <a:rPr lang="en-US" sz="2000" dirty="0"/>
              <a:t>Documentation driven development</a:t>
            </a:r>
            <a:r>
              <a:rPr lang="en-US" sz="1800" dirty="0"/>
              <a:t>:</a:t>
            </a:r>
          </a:p>
          <a:p>
            <a:pPr lvl="1"/>
            <a:r>
              <a:rPr lang="en-US" sz="1800" dirty="0"/>
              <a:t>Use of inline comments and docstrings explains what nearly all functionality is supposed to be doing</a:t>
            </a:r>
          </a:p>
          <a:p>
            <a:pPr lvl="1"/>
            <a:r>
              <a:rPr lang="en-US" sz="1800" dirty="0"/>
              <a:t>Enables easier modification or improvement for researchers and/or developers</a:t>
            </a:r>
          </a:p>
        </p:txBody>
      </p:sp>
    </p:spTree>
    <p:extLst>
      <p:ext uri="{BB962C8B-B14F-4D97-AF65-F5344CB8AC3E}">
        <p14:creationId xmlns:p14="http://schemas.microsoft.com/office/powerpoint/2010/main" val="396260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C494D-082F-4341-8820-17672118904D}"/>
              </a:ext>
            </a:extLst>
          </p:cNvPr>
          <p:cNvSpPr>
            <a:spLocks noGrp="1"/>
          </p:cNvSpPr>
          <p:nvPr>
            <p:ph type="title"/>
          </p:nvPr>
        </p:nvSpPr>
        <p:spPr/>
        <p:txBody>
          <a:bodyPr/>
          <a:lstStyle/>
          <a:p>
            <a:r>
              <a:rPr lang="en-US"/>
              <a:t>High-Level Software Architecture</a:t>
            </a:r>
          </a:p>
        </p:txBody>
      </p:sp>
      <p:sp>
        <p:nvSpPr>
          <p:cNvPr id="12" name="Freeform: Shape 11">
            <a:extLst>
              <a:ext uri="{FF2B5EF4-FFF2-40B4-BE49-F238E27FC236}">
                <a16:creationId xmlns:a16="http://schemas.microsoft.com/office/drawing/2014/main" id="{D463A23D-A752-47E6-8009-FFA74A34ED15}"/>
              </a:ext>
            </a:extLst>
          </p:cNvPr>
          <p:cNvSpPr/>
          <p:nvPr/>
        </p:nvSpPr>
        <p:spPr>
          <a:xfrm>
            <a:off x="2499963" y="949306"/>
            <a:ext cx="872611" cy="62791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Wind </a:t>
            </a:r>
            <a:r>
              <a:rPr lang="en-US" sz="1050" dirty="0"/>
              <a:t>Farm Model</a:t>
            </a:r>
            <a:endParaRPr lang="en-US" sz="1050" kern="1200" dirty="0"/>
          </a:p>
        </p:txBody>
      </p:sp>
      <p:sp>
        <p:nvSpPr>
          <p:cNvPr id="13" name="Freeform: Shape 12">
            <a:extLst>
              <a:ext uri="{FF2B5EF4-FFF2-40B4-BE49-F238E27FC236}">
                <a16:creationId xmlns:a16="http://schemas.microsoft.com/office/drawing/2014/main" id="{8E1E84CF-08C9-422C-AA95-5A7FDDD0C7C6}"/>
              </a:ext>
            </a:extLst>
          </p:cNvPr>
          <p:cNvSpPr/>
          <p:nvPr/>
        </p:nvSpPr>
        <p:spPr>
          <a:xfrm>
            <a:off x="2479069" y="1840613"/>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Turbines</a:t>
            </a:r>
            <a:endParaRPr lang="en-US" sz="1050" kern="1200"/>
          </a:p>
        </p:txBody>
      </p:sp>
      <p:sp>
        <p:nvSpPr>
          <p:cNvPr id="17" name="Freeform: Shape 16">
            <a:extLst>
              <a:ext uri="{FF2B5EF4-FFF2-40B4-BE49-F238E27FC236}">
                <a16:creationId xmlns:a16="http://schemas.microsoft.com/office/drawing/2014/main" id="{D7EC900A-A455-4E72-8192-793F21E260CA}"/>
              </a:ext>
            </a:extLst>
          </p:cNvPr>
          <p:cNvSpPr/>
          <p:nvPr/>
        </p:nvSpPr>
        <p:spPr>
          <a:xfrm>
            <a:off x="4503235" y="1846824"/>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Substations</a:t>
            </a:r>
            <a:endParaRPr lang="en-US" sz="1050" kern="1200"/>
          </a:p>
        </p:txBody>
      </p:sp>
      <p:sp>
        <p:nvSpPr>
          <p:cNvPr id="41" name="Freeform: Shape 11">
            <a:extLst>
              <a:ext uri="{FF2B5EF4-FFF2-40B4-BE49-F238E27FC236}">
                <a16:creationId xmlns:a16="http://schemas.microsoft.com/office/drawing/2014/main" id="{61A79610-5D33-7A4E-BF60-F1AD53E10D93}"/>
              </a:ext>
            </a:extLst>
          </p:cNvPr>
          <p:cNvSpPr/>
          <p:nvPr/>
        </p:nvSpPr>
        <p:spPr>
          <a:xfrm>
            <a:off x="6135319" y="2495582"/>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Repair Manager</a:t>
            </a:r>
          </a:p>
        </p:txBody>
      </p:sp>
      <p:sp>
        <p:nvSpPr>
          <p:cNvPr id="42" name="Freeform: Shape 11">
            <a:extLst>
              <a:ext uri="{FF2B5EF4-FFF2-40B4-BE49-F238E27FC236}">
                <a16:creationId xmlns:a16="http://schemas.microsoft.com/office/drawing/2014/main" id="{C1497AB4-ACC6-D44A-B82C-2393E85115C8}"/>
              </a:ext>
            </a:extLst>
          </p:cNvPr>
          <p:cNvSpPr/>
          <p:nvPr/>
        </p:nvSpPr>
        <p:spPr>
          <a:xfrm>
            <a:off x="6135318" y="3578238"/>
            <a:ext cx="872611" cy="412189"/>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algn="ctr" defTabSz="622300">
              <a:lnSpc>
                <a:spcPct val="90000"/>
              </a:lnSpc>
              <a:spcBef>
                <a:spcPct val="0"/>
              </a:spcBef>
              <a:spcAft>
                <a:spcPct val="35000"/>
              </a:spcAft>
            </a:pPr>
            <a:r>
              <a:rPr lang="en-US" sz="1050" dirty="0"/>
              <a:t>Servicing Equipment</a:t>
            </a:r>
          </a:p>
        </p:txBody>
      </p:sp>
      <p:sp>
        <p:nvSpPr>
          <p:cNvPr id="43" name="Freeform: Shape 11">
            <a:extLst>
              <a:ext uri="{FF2B5EF4-FFF2-40B4-BE49-F238E27FC236}">
                <a16:creationId xmlns:a16="http://schemas.microsoft.com/office/drawing/2014/main" id="{42852CEB-A8E9-6342-837C-779A7CEDDD59}"/>
              </a:ext>
            </a:extLst>
          </p:cNvPr>
          <p:cNvSpPr/>
          <p:nvPr/>
        </p:nvSpPr>
        <p:spPr>
          <a:xfrm>
            <a:off x="6738756" y="949306"/>
            <a:ext cx="872611" cy="62791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Core Model</a:t>
            </a:r>
          </a:p>
        </p:txBody>
      </p:sp>
      <p:sp>
        <p:nvSpPr>
          <p:cNvPr id="44" name="Freeform: Shape 12">
            <a:extLst>
              <a:ext uri="{FF2B5EF4-FFF2-40B4-BE49-F238E27FC236}">
                <a16:creationId xmlns:a16="http://schemas.microsoft.com/office/drawing/2014/main" id="{ADF6BBFE-2BE0-BE42-A837-1E9CE7A71FFA}"/>
              </a:ext>
            </a:extLst>
          </p:cNvPr>
          <p:cNvSpPr/>
          <p:nvPr/>
        </p:nvSpPr>
        <p:spPr>
          <a:xfrm>
            <a:off x="489986" y="1846824"/>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Cables</a:t>
            </a:r>
          </a:p>
        </p:txBody>
      </p:sp>
      <p:grpSp>
        <p:nvGrpSpPr>
          <p:cNvPr id="59" name="Group 58">
            <a:extLst>
              <a:ext uri="{FF2B5EF4-FFF2-40B4-BE49-F238E27FC236}">
                <a16:creationId xmlns:a16="http://schemas.microsoft.com/office/drawing/2014/main" id="{198D524B-955A-D946-98E9-815EB8EEBD0D}"/>
              </a:ext>
            </a:extLst>
          </p:cNvPr>
          <p:cNvGrpSpPr/>
          <p:nvPr/>
        </p:nvGrpSpPr>
        <p:grpSpPr>
          <a:xfrm>
            <a:off x="1499613" y="2701676"/>
            <a:ext cx="2883157" cy="2002996"/>
            <a:chOff x="1499613" y="2701676"/>
            <a:chExt cx="2883157" cy="2002996"/>
          </a:xfrm>
        </p:grpSpPr>
        <p:sp>
          <p:nvSpPr>
            <p:cNvPr id="14" name="Freeform: Shape 13">
              <a:extLst>
                <a:ext uri="{FF2B5EF4-FFF2-40B4-BE49-F238E27FC236}">
                  <a16:creationId xmlns:a16="http://schemas.microsoft.com/office/drawing/2014/main" id="{CB19FF3C-E969-47ED-8D58-50A76498B49C}"/>
                </a:ext>
              </a:extLst>
            </p:cNvPr>
            <p:cNvSpPr/>
            <p:nvPr/>
          </p:nvSpPr>
          <p:spPr>
            <a:xfrm>
              <a:off x="1499613" y="2701676"/>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Electrical System</a:t>
              </a:r>
            </a:p>
          </p:txBody>
        </p:sp>
        <p:sp>
          <p:nvSpPr>
            <p:cNvPr id="45" name="Freeform: Shape 13">
              <a:extLst>
                <a:ext uri="{FF2B5EF4-FFF2-40B4-BE49-F238E27FC236}">
                  <a16:creationId xmlns:a16="http://schemas.microsoft.com/office/drawing/2014/main" id="{A98CB9E5-5B9F-4644-A071-91CF0E8E8A35}"/>
                </a:ext>
              </a:extLst>
            </p:cNvPr>
            <p:cNvSpPr/>
            <p:nvPr/>
          </p:nvSpPr>
          <p:spPr>
            <a:xfrm>
              <a:off x="2479069" y="2702753"/>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algn="ctr" defTabSz="622300">
                <a:lnSpc>
                  <a:spcPct val="90000"/>
                </a:lnSpc>
                <a:spcBef>
                  <a:spcPct val="0"/>
                </a:spcBef>
                <a:spcAft>
                  <a:spcPct val="35000"/>
                </a:spcAft>
              </a:pPr>
              <a:r>
                <a:rPr lang="en-US" sz="1000"/>
                <a:t>Electronic Control</a:t>
              </a:r>
            </a:p>
          </p:txBody>
        </p:sp>
        <p:sp>
          <p:nvSpPr>
            <p:cNvPr id="47" name="Freeform: Shape 13">
              <a:extLst>
                <a:ext uri="{FF2B5EF4-FFF2-40B4-BE49-F238E27FC236}">
                  <a16:creationId xmlns:a16="http://schemas.microsoft.com/office/drawing/2014/main" id="{BFE29C1F-E74D-8740-AC53-8D3823EAB17B}"/>
                </a:ext>
              </a:extLst>
            </p:cNvPr>
            <p:cNvSpPr/>
            <p:nvPr/>
          </p:nvSpPr>
          <p:spPr>
            <a:xfrm>
              <a:off x="2479069" y="3224685"/>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Rotor Blades</a:t>
              </a:r>
            </a:p>
          </p:txBody>
        </p:sp>
        <p:sp>
          <p:nvSpPr>
            <p:cNvPr id="48" name="Freeform: Shape 13">
              <a:extLst>
                <a:ext uri="{FF2B5EF4-FFF2-40B4-BE49-F238E27FC236}">
                  <a16:creationId xmlns:a16="http://schemas.microsoft.com/office/drawing/2014/main" id="{FF39EF8F-18F4-8E43-9996-6AACC0C58CAC}"/>
                </a:ext>
              </a:extLst>
            </p:cNvPr>
            <p:cNvSpPr/>
            <p:nvPr/>
          </p:nvSpPr>
          <p:spPr>
            <a:xfrm>
              <a:off x="2479069" y="4247472"/>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Drivetrain</a:t>
              </a:r>
            </a:p>
          </p:txBody>
        </p:sp>
        <p:sp>
          <p:nvSpPr>
            <p:cNvPr id="49" name="Freeform: Shape 13">
              <a:extLst>
                <a:ext uri="{FF2B5EF4-FFF2-40B4-BE49-F238E27FC236}">
                  <a16:creationId xmlns:a16="http://schemas.microsoft.com/office/drawing/2014/main" id="{055C497D-5634-D34C-99FD-723393E7C320}"/>
                </a:ext>
              </a:extLst>
            </p:cNvPr>
            <p:cNvSpPr/>
            <p:nvPr/>
          </p:nvSpPr>
          <p:spPr>
            <a:xfrm>
              <a:off x="2479069" y="3727953"/>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Gearbox</a:t>
              </a:r>
            </a:p>
          </p:txBody>
        </p:sp>
        <p:sp>
          <p:nvSpPr>
            <p:cNvPr id="50" name="Freeform: Shape 13">
              <a:extLst>
                <a:ext uri="{FF2B5EF4-FFF2-40B4-BE49-F238E27FC236}">
                  <a16:creationId xmlns:a16="http://schemas.microsoft.com/office/drawing/2014/main" id="{845B5EA6-0138-104E-9E88-88FC16F97E77}"/>
                </a:ext>
              </a:extLst>
            </p:cNvPr>
            <p:cNvSpPr/>
            <p:nvPr/>
          </p:nvSpPr>
          <p:spPr>
            <a:xfrm>
              <a:off x="3468370" y="322057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Generator</a:t>
              </a:r>
            </a:p>
          </p:txBody>
        </p:sp>
        <p:sp>
          <p:nvSpPr>
            <p:cNvPr id="51" name="Freeform: Shape 13">
              <a:extLst>
                <a:ext uri="{FF2B5EF4-FFF2-40B4-BE49-F238E27FC236}">
                  <a16:creationId xmlns:a16="http://schemas.microsoft.com/office/drawing/2014/main" id="{9147F58B-576B-8749-A646-9D6F16CB9269}"/>
                </a:ext>
              </a:extLst>
            </p:cNvPr>
            <p:cNvSpPr/>
            <p:nvPr/>
          </p:nvSpPr>
          <p:spPr>
            <a:xfrm>
              <a:off x="1499613" y="373314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Sensors</a:t>
              </a:r>
            </a:p>
          </p:txBody>
        </p:sp>
        <p:sp>
          <p:nvSpPr>
            <p:cNvPr id="52" name="Freeform: Shape 13">
              <a:extLst>
                <a:ext uri="{FF2B5EF4-FFF2-40B4-BE49-F238E27FC236}">
                  <a16:creationId xmlns:a16="http://schemas.microsoft.com/office/drawing/2014/main" id="{BB311EE6-2C30-344A-B413-125A8597AA43}"/>
                </a:ext>
              </a:extLst>
            </p:cNvPr>
            <p:cNvSpPr/>
            <p:nvPr/>
          </p:nvSpPr>
          <p:spPr>
            <a:xfrm>
              <a:off x="3458525" y="3739482"/>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Mechanical Brake</a:t>
              </a:r>
            </a:p>
          </p:txBody>
        </p:sp>
        <p:sp>
          <p:nvSpPr>
            <p:cNvPr id="53" name="Freeform: Shape 13">
              <a:extLst>
                <a:ext uri="{FF2B5EF4-FFF2-40B4-BE49-F238E27FC236}">
                  <a16:creationId xmlns:a16="http://schemas.microsoft.com/office/drawing/2014/main" id="{7FDEAF90-BFC8-C94B-B9D3-C1FAD512697C}"/>
                </a:ext>
              </a:extLst>
            </p:cNvPr>
            <p:cNvSpPr/>
            <p:nvPr/>
          </p:nvSpPr>
          <p:spPr>
            <a:xfrm>
              <a:off x="1499613" y="322057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Hydraulic System</a:t>
              </a:r>
            </a:p>
          </p:txBody>
        </p:sp>
        <p:sp>
          <p:nvSpPr>
            <p:cNvPr id="54" name="Freeform: Shape 13">
              <a:extLst>
                <a:ext uri="{FF2B5EF4-FFF2-40B4-BE49-F238E27FC236}">
                  <a16:creationId xmlns:a16="http://schemas.microsoft.com/office/drawing/2014/main" id="{95ED255D-6EC1-A64F-A69D-FE1534BAA984}"/>
                </a:ext>
              </a:extLst>
            </p:cNvPr>
            <p:cNvSpPr/>
            <p:nvPr/>
          </p:nvSpPr>
          <p:spPr>
            <a:xfrm>
              <a:off x="1499613" y="424571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Supporting Structure</a:t>
              </a:r>
            </a:p>
          </p:txBody>
        </p:sp>
        <p:sp>
          <p:nvSpPr>
            <p:cNvPr id="55" name="Freeform: Shape 13">
              <a:extLst>
                <a:ext uri="{FF2B5EF4-FFF2-40B4-BE49-F238E27FC236}">
                  <a16:creationId xmlns:a16="http://schemas.microsoft.com/office/drawing/2014/main" id="{E28286F1-9635-5F42-B0BD-344E5AD20468}"/>
                </a:ext>
              </a:extLst>
            </p:cNvPr>
            <p:cNvSpPr/>
            <p:nvPr/>
          </p:nvSpPr>
          <p:spPr>
            <a:xfrm>
              <a:off x="3458525" y="424571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Rotor Hub</a:t>
              </a:r>
            </a:p>
          </p:txBody>
        </p:sp>
        <p:sp>
          <p:nvSpPr>
            <p:cNvPr id="56" name="Freeform: Shape 13">
              <a:extLst>
                <a:ext uri="{FF2B5EF4-FFF2-40B4-BE49-F238E27FC236}">
                  <a16:creationId xmlns:a16="http://schemas.microsoft.com/office/drawing/2014/main" id="{FC2C276A-7E60-8449-A55B-67ACC7508264}"/>
                </a:ext>
              </a:extLst>
            </p:cNvPr>
            <p:cNvSpPr/>
            <p:nvPr/>
          </p:nvSpPr>
          <p:spPr>
            <a:xfrm>
              <a:off x="3458525" y="2701676"/>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Yaw System</a:t>
              </a:r>
            </a:p>
          </p:txBody>
        </p:sp>
      </p:grpSp>
      <p:sp>
        <p:nvSpPr>
          <p:cNvPr id="57" name="Freeform: Shape 13">
            <a:extLst>
              <a:ext uri="{FF2B5EF4-FFF2-40B4-BE49-F238E27FC236}">
                <a16:creationId xmlns:a16="http://schemas.microsoft.com/office/drawing/2014/main" id="{F4ECCDC0-03F6-1B43-B4FF-EF3AC6FB21D3}"/>
              </a:ext>
            </a:extLst>
          </p:cNvPr>
          <p:cNvSpPr/>
          <p:nvPr/>
        </p:nvSpPr>
        <p:spPr>
          <a:xfrm>
            <a:off x="4590378" y="2906621"/>
            <a:ext cx="834763" cy="627913"/>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Transformer</a:t>
            </a:r>
            <a:endParaRPr lang="en-US" sz="1050" kern="1200"/>
          </a:p>
        </p:txBody>
      </p:sp>
      <p:sp>
        <p:nvSpPr>
          <p:cNvPr id="58" name="Freeform: Shape 13">
            <a:extLst>
              <a:ext uri="{FF2B5EF4-FFF2-40B4-BE49-F238E27FC236}">
                <a16:creationId xmlns:a16="http://schemas.microsoft.com/office/drawing/2014/main" id="{EC6801C3-08D9-2649-851A-EC2373E8E1B3}"/>
              </a:ext>
            </a:extLst>
          </p:cNvPr>
          <p:cNvSpPr/>
          <p:nvPr/>
        </p:nvSpPr>
        <p:spPr>
          <a:xfrm>
            <a:off x="526023" y="2906620"/>
            <a:ext cx="834763" cy="627913"/>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Cable</a:t>
            </a:r>
          </a:p>
        </p:txBody>
      </p:sp>
      <p:cxnSp>
        <p:nvCxnSpPr>
          <p:cNvPr id="80" name="Elbow Connector 79">
            <a:extLst>
              <a:ext uri="{FF2B5EF4-FFF2-40B4-BE49-F238E27FC236}">
                <a16:creationId xmlns:a16="http://schemas.microsoft.com/office/drawing/2014/main" id="{E8FBB27E-423F-DD4E-80F4-5303C13928FC}"/>
              </a:ext>
            </a:extLst>
          </p:cNvPr>
          <p:cNvCxnSpPr>
            <a:cxnSpLocks/>
            <a:stCxn id="12" idx="2"/>
            <a:endCxn id="44" idx="0"/>
          </p:cNvCxnSpPr>
          <p:nvPr/>
        </p:nvCxnSpPr>
        <p:spPr>
          <a:xfrm rot="5400000">
            <a:off x="1806926" y="717480"/>
            <a:ext cx="269605" cy="1989083"/>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7" name="Elbow Connector 86">
            <a:extLst>
              <a:ext uri="{FF2B5EF4-FFF2-40B4-BE49-F238E27FC236}">
                <a16:creationId xmlns:a16="http://schemas.microsoft.com/office/drawing/2014/main" id="{8260C221-6A3A-D640-BFFF-1592A32AA715}"/>
              </a:ext>
            </a:extLst>
          </p:cNvPr>
          <p:cNvCxnSpPr>
            <a:cxnSpLocks/>
            <a:stCxn id="12" idx="2"/>
            <a:endCxn id="17" idx="0"/>
          </p:cNvCxnSpPr>
          <p:nvPr/>
        </p:nvCxnSpPr>
        <p:spPr>
          <a:xfrm rot="16200000" flipH="1">
            <a:off x="3813550" y="699938"/>
            <a:ext cx="269605" cy="202416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101" name="Straight Connector 100">
            <a:extLst>
              <a:ext uri="{FF2B5EF4-FFF2-40B4-BE49-F238E27FC236}">
                <a16:creationId xmlns:a16="http://schemas.microsoft.com/office/drawing/2014/main" id="{FD6A6937-EACE-8247-B306-324F01A1DC75}"/>
              </a:ext>
            </a:extLst>
          </p:cNvPr>
          <p:cNvCxnSpPr>
            <a:cxnSpLocks/>
            <a:stCxn id="12" idx="2"/>
            <a:endCxn id="13" idx="0"/>
          </p:cNvCxnSpPr>
          <p:nvPr/>
        </p:nvCxnSpPr>
        <p:spPr>
          <a:xfrm>
            <a:off x="2936269" y="1577219"/>
            <a:ext cx="0" cy="263394"/>
          </a:xfrm>
          <a:prstGeom prst="line">
            <a:avLst/>
          </a:prstGeom>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801B5718-00A8-4345-B08F-92CB056CCD1E}"/>
              </a:ext>
            </a:extLst>
          </p:cNvPr>
          <p:cNvCxnSpPr>
            <a:cxnSpLocks/>
          </p:cNvCxnSpPr>
          <p:nvPr/>
        </p:nvCxnSpPr>
        <p:spPr>
          <a:xfrm>
            <a:off x="2936268" y="2377924"/>
            <a:ext cx="0" cy="313956"/>
          </a:xfrm>
          <a:prstGeom prst="line">
            <a:avLst/>
          </a:prstGeom>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322078CE-D184-EE4C-BB49-CE5D9B8EE1F1}"/>
              </a:ext>
            </a:extLst>
          </p:cNvPr>
          <p:cNvCxnSpPr>
            <a:cxnSpLocks/>
          </p:cNvCxnSpPr>
          <p:nvPr/>
        </p:nvCxnSpPr>
        <p:spPr>
          <a:xfrm>
            <a:off x="5003194" y="2377924"/>
            <a:ext cx="0" cy="53656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3" name="Straight Connector 112">
            <a:extLst>
              <a:ext uri="{FF2B5EF4-FFF2-40B4-BE49-F238E27FC236}">
                <a16:creationId xmlns:a16="http://schemas.microsoft.com/office/drawing/2014/main" id="{7716A5AB-A799-B04E-9DC5-2FF5D40D0EC5}"/>
              </a:ext>
            </a:extLst>
          </p:cNvPr>
          <p:cNvCxnSpPr>
            <a:cxnSpLocks/>
          </p:cNvCxnSpPr>
          <p:nvPr/>
        </p:nvCxnSpPr>
        <p:spPr>
          <a:xfrm>
            <a:off x="943405" y="2377924"/>
            <a:ext cx="0" cy="528697"/>
          </a:xfrm>
          <a:prstGeom prst="line">
            <a:avLst/>
          </a:prstGeom>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068B7EC6-0C29-0B42-A03C-1A11E784A934}"/>
              </a:ext>
            </a:extLst>
          </p:cNvPr>
          <p:cNvSpPr/>
          <p:nvPr/>
        </p:nvSpPr>
        <p:spPr>
          <a:xfrm>
            <a:off x="351130" y="2647527"/>
            <a:ext cx="5266944" cy="2122947"/>
          </a:xfrm>
          <a:prstGeom prst="rect">
            <a:avLst/>
          </a:prstGeom>
          <a:noFill/>
          <a:ln w="285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A020CE-47F9-D843-A671-A200E226F270}"/>
              </a:ext>
            </a:extLst>
          </p:cNvPr>
          <p:cNvSpPr/>
          <p:nvPr/>
        </p:nvSpPr>
        <p:spPr>
          <a:xfrm>
            <a:off x="351130" y="1800976"/>
            <a:ext cx="5266944" cy="627914"/>
          </a:xfrm>
          <a:prstGeom prst="rect">
            <a:avLst/>
          </a:prstGeom>
          <a:noFill/>
          <a:ln w="28575">
            <a:solidFill>
              <a:schemeClr val="bg2"/>
            </a:solidFill>
            <a:prstDash val="dash"/>
            <a:extLst>
              <a:ext uri="{C807C97D-BFC1-408E-A445-0C87EB9F89A2}">
                <ask:lineSketchStyleProps xmlns:ask="http://schemas.microsoft.com/office/drawing/2018/sketchyshapes" sd="1219033472">
                  <a:custGeom>
                    <a:avLst/>
                    <a:gdLst>
                      <a:gd name="connsiteX0" fmla="*/ 0 w 5266944"/>
                      <a:gd name="connsiteY0" fmla="*/ 0 h 627914"/>
                      <a:gd name="connsiteX1" fmla="*/ 605699 w 5266944"/>
                      <a:gd name="connsiteY1" fmla="*/ 0 h 627914"/>
                      <a:gd name="connsiteX2" fmla="*/ 1106058 w 5266944"/>
                      <a:gd name="connsiteY2" fmla="*/ 0 h 627914"/>
                      <a:gd name="connsiteX3" fmla="*/ 1869765 w 5266944"/>
                      <a:gd name="connsiteY3" fmla="*/ 0 h 627914"/>
                      <a:gd name="connsiteX4" fmla="*/ 2475464 w 5266944"/>
                      <a:gd name="connsiteY4" fmla="*/ 0 h 627914"/>
                      <a:gd name="connsiteX5" fmla="*/ 3081162 w 5266944"/>
                      <a:gd name="connsiteY5" fmla="*/ 0 h 627914"/>
                      <a:gd name="connsiteX6" fmla="*/ 3844869 w 5266944"/>
                      <a:gd name="connsiteY6" fmla="*/ 0 h 627914"/>
                      <a:gd name="connsiteX7" fmla="*/ 4397898 w 5266944"/>
                      <a:gd name="connsiteY7" fmla="*/ 0 h 627914"/>
                      <a:gd name="connsiteX8" fmla="*/ 5266944 w 5266944"/>
                      <a:gd name="connsiteY8" fmla="*/ 0 h 627914"/>
                      <a:gd name="connsiteX9" fmla="*/ 5266944 w 5266944"/>
                      <a:gd name="connsiteY9" fmla="*/ 627914 h 627914"/>
                      <a:gd name="connsiteX10" fmla="*/ 4713915 w 5266944"/>
                      <a:gd name="connsiteY10" fmla="*/ 627914 h 627914"/>
                      <a:gd name="connsiteX11" fmla="*/ 4055547 w 5266944"/>
                      <a:gd name="connsiteY11" fmla="*/ 627914 h 627914"/>
                      <a:gd name="connsiteX12" fmla="*/ 3449848 w 5266944"/>
                      <a:gd name="connsiteY12" fmla="*/ 627914 h 627914"/>
                      <a:gd name="connsiteX13" fmla="*/ 2686141 w 5266944"/>
                      <a:gd name="connsiteY13" fmla="*/ 627914 h 627914"/>
                      <a:gd name="connsiteX14" fmla="*/ 1922435 w 5266944"/>
                      <a:gd name="connsiteY14" fmla="*/ 627914 h 627914"/>
                      <a:gd name="connsiteX15" fmla="*/ 1369405 w 5266944"/>
                      <a:gd name="connsiteY15" fmla="*/ 627914 h 627914"/>
                      <a:gd name="connsiteX16" fmla="*/ 711037 w 5266944"/>
                      <a:gd name="connsiteY16" fmla="*/ 627914 h 627914"/>
                      <a:gd name="connsiteX17" fmla="*/ 0 w 5266944"/>
                      <a:gd name="connsiteY17" fmla="*/ 627914 h 627914"/>
                      <a:gd name="connsiteX18" fmla="*/ 0 w 5266944"/>
                      <a:gd name="connsiteY18" fmla="*/ 0 h 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66944" h="627914" extrusionOk="0">
                        <a:moveTo>
                          <a:pt x="0" y="0"/>
                        </a:moveTo>
                        <a:cubicBezTo>
                          <a:pt x="244119" y="24794"/>
                          <a:pt x="333367" y="11095"/>
                          <a:pt x="605699" y="0"/>
                        </a:cubicBezTo>
                        <a:cubicBezTo>
                          <a:pt x="878031" y="-11095"/>
                          <a:pt x="951611" y="4995"/>
                          <a:pt x="1106058" y="0"/>
                        </a:cubicBezTo>
                        <a:cubicBezTo>
                          <a:pt x="1260505" y="-4995"/>
                          <a:pt x="1498690" y="15509"/>
                          <a:pt x="1869765" y="0"/>
                        </a:cubicBezTo>
                        <a:cubicBezTo>
                          <a:pt x="2240840" y="-15509"/>
                          <a:pt x="2341085" y="-774"/>
                          <a:pt x="2475464" y="0"/>
                        </a:cubicBezTo>
                        <a:cubicBezTo>
                          <a:pt x="2609843" y="774"/>
                          <a:pt x="2943385" y="15679"/>
                          <a:pt x="3081162" y="0"/>
                        </a:cubicBezTo>
                        <a:cubicBezTo>
                          <a:pt x="3218939" y="-15679"/>
                          <a:pt x="3618808" y="-1037"/>
                          <a:pt x="3844869" y="0"/>
                        </a:cubicBezTo>
                        <a:cubicBezTo>
                          <a:pt x="4070930" y="1037"/>
                          <a:pt x="4280638" y="-14901"/>
                          <a:pt x="4397898" y="0"/>
                        </a:cubicBezTo>
                        <a:cubicBezTo>
                          <a:pt x="4515158" y="14901"/>
                          <a:pt x="4977399" y="39610"/>
                          <a:pt x="5266944" y="0"/>
                        </a:cubicBezTo>
                        <a:cubicBezTo>
                          <a:pt x="5238172" y="247106"/>
                          <a:pt x="5262728" y="372669"/>
                          <a:pt x="5266944" y="627914"/>
                        </a:cubicBezTo>
                        <a:cubicBezTo>
                          <a:pt x="5078326" y="609741"/>
                          <a:pt x="4883045" y="629998"/>
                          <a:pt x="4713915" y="627914"/>
                        </a:cubicBezTo>
                        <a:cubicBezTo>
                          <a:pt x="4544785" y="625830"/>
                          <a:pt x="4203801" y="639701"/>
                          <a:pt x="4055547" y="627914"/>
                        </a:cubicBezTo>
                        <a:cubicBezTo>
                          <a:pt x="3907293" y="616127"/>
                          <a:pt x="3634914" y="649498"/>
                          <a:pt x="3449848" y="627914"/>
                        </a:cubicBezTo>
                        <a:cubicBezTo>
                          <a:pt x="3264782" y="606330"/>
                          <a:pt x="2924830" y="636483"/>
                          <a:pt x="2686141" y="627914"/>
                        </a:cubicBezTo>
                        <a:cubicBezTo>
                          <a:pt x="2447452" y="619345"/>
                          <a:pt x="2148250" y="611203"/>
                          <a:pt x="1922435" y="627914"/>
                        </a:cubicBezTo>
                        <a:cubicBezTo>
                          <a:pt x="1696620" y="644625"/>
                          <a:pt x="1547075" y="617382"/>
                          <a:pt x="1369405" y="627914"/>
                        </a:cubicBezTo>
                        <a:cubicBezTo>
                          <a:pt x="1191735" y="638447"/>
                          <a:pt x="958902" y="642791"/>
                          <a:pt x="711037" y="627914"/>
                        </a:cubicBezTo>
                        <a:cubicBezTo>
                          <a:pt x="463172" y="613037"/>
                          <a:pt x="284643" y="615616"/>
                          <a:pt x="0" y="627914"/>
                        </a:cubicBezTo>
                        <a:cubicBezTo>
                          <a:pt x="-7106" y="467519"/>
                          <a:pt x="14197" y="190543"/>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FCCA79-1746-3640-86A9-5658407DF41D}"/>
              </a:ext>
            </a:extLst>
          </p:cNvPr>
          <p:cNvSpPr txBox="1"/>
          <p:nvPr/>
        </p:nvSpPr>
        <p:spPr>
          <a:xfrm rot="16200000">
            <a:off x="-195454" y="1934389"/>
            <a:ext cx="774827" cy="307777"/>
          </a:xfrm>
          <a:prstGeom prst="rect">
            <a:avLst/>
          </a:prstGeom>
          <a:noFill/>
        </p:spPr>
        <p:txBody>
          <a:bodyPr wrap="none" rtlCol="0">
            <a:spAutoFit/>
          </a:bodyPr>
          <a:lstStyle/>
          <a:p>
            <a:r>
              <a:rPr lang="en-US" sz="1400" dirty="0">
                <a:solidFill>
                  <a:schemeClr val="bg2">
                    <a:lumMod val="75000"/>
                  </a:schemeClr>
                </a:solidFill>
              </a:rPr>
              <a:t>Systems</a:t>
            </a:r>
          </a:p>
        </p:txBody>
      </p:sp>
      <p:sp>
        <p:nvSpPr>
          <p:cNvPr id="36" name="TextBox 35">
            <a:extLst>
              <a:ext uri="{FF2B5EF4-FFF2-40B4-BE49-F238E27FC236}">
                <a16:creationId xmlns:a16="http://schemas.microsoft.com/office/drawing/2014/main" id="{1EDE6368-3347-3840-BF0C-E18B19A3CC0F}"/>
              </a:ext>
            </a:extLst>
          </p:cNvPr>
          <p:cNvSpPr txBox="1"/>
          <p:nvPr/>
        </p:nvSpPr>
        <p:spPr>
          <a:xfrm rot="16200000">
            <a:off x="-756843" y="3523891"/>
            <a:ext cx="1912639" cy="307777"/>
          </a:xfrm>
          <a:prstGeom prst="rect">
            <a:avLst/>
          </a:prstGeom>
          <a:noFill/>
        </p:spPr>
        <p:txBody>
          <a:bodyPr wrap="none" rtlCol="0">
            <a:spAutoFit/>
          </a:bodyPr>
          <a:lstStyle/>
          <a:p>
            <a:r>
              <a:rPr lang="en-US" sz="1400" dirty="0">
                <a:solidFill>
                  <a:schemeClr val="accent6"/>
                </a:solidFill>
              </a:rPr>
              <a:t>Example Subassemblies</a:t>
            </a:r>
          </a:p>
        </p:txBody>
      </p:sp>
      <p:cxnSp>
        <p:nvCxnSpPr>
          <p:cNvPr id="7" name="Straight Connector 6">
            <a:extLst>
              <a:ext uri="{FF2B5EF4-FFF2-40B4-BE49-F238E27FC236}">
                <a16:creationId xmlns:a16="http://schemas.microsoft.com/office/drawing/2014/main" id="{EF69979D-9EBD-383A-ABA3-2F820E93574A}"/>
              </a:ext>
            </a:extLst>
          </p:cNvPr>
          <p:cNvCxnSpPr>
            <a:cxnSpLocks/>
            <a:stCxn id="43" idx="2"/>
            <a:endCxn id="10" idx="0"/>
          </p:cNvCxnSpPr>
          <p:nvPr/>
        </p:nvCxnSpPr>
        <p:spPr>
          <a:xfrm>
            <a:off x="7175062" y="1577219"/>
            <a:ext cx="489" cy="307287"/>
          </a:xfrm>
          <a:prstGeom prst="line">
            <a:avLst/>
          </a:prstGeom>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18FF456-3543-2BF0-4E9F-FF7F41774348}"/>
              </a:ext>
            </a:extLst>
          </p:cNvPr>
          <p:cNvSpPr/>
          <p:nvPr/>
        </p:nvSpPr>
        <p:spPr>
          <a:xfrm>
            <a:off x="5939891" y="1884506"/>
            <a:ext cx="2471319" cy="2175430"/>
          </a:xfrm>
          <a:prstGeom prst="rect">
            <a:avLst/>
          </a:prstGeom>
          <a:noFill/>
          <a:ln w="285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20B59EF7-DBBB-8FD8-7CB0-8E7D3C4BF5BE}"/>
              </a:ext>
            </a:extLst>
          </p:cNvPr>
          <p:cNvSpPr/>
          <p:nvPr/>
        </p:nvSpPr>
        <p:spPr>
          <a:xfrm>
            <a:off x="6135320" y="1954335"/>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Environment</a:t>
            </a:r>
          </a:p>
        </p:txBody>
      </p:sp>
      <p:sp>
        <p:nvSpPr>
          <p:cNvPr id="16" name="Freeform: Shape 11">
            <a:extLst>
              <a:ext uri="{FF2B5EF4-FFF2-40B4-BE49-F238E27FC236}">
                <a16:creationId xmlns:a16="http://schemas.microsoft.com/office/drawing/2014/main" id="{E6A6095A-F8CD-3881-D0C7-D23C356DC362}"/>
              </a:ext>
            </a:extLst>
          </p:cNvPr>
          <p:cNvSpPr/>
          <p:nvPr/>
        </p:nvSpPr>
        <p:spPr>
          <a:xfrm>
            <a:off x="6135318" y="3036991"/>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Port</a:t>
            </a:r>
          </a:p>
        </p:txBody>
      </p:sp>
      <p:sp>
        <p:nvSpPr>
          <p:cNvPr id="19" name="Freeform: Shape 11">
            <a:extLst>
              <a:ext uri="{FF2B5EF4-FFF2-40B4-BE49-F238E27FC236}">
                <a16:creationId xmlns:a16="http://schemas.microsoft.com/office/drawing/2014/main" id="{A3283011-FBC5-2F36-0486-C6159F60DB53}"/>
              </a:ext>
            </a:extLst>
          </p:cNvPr>
          <p:cNvSpPr/>
          <p:nvPr/>
        </p:nvSpPr>
        <p:spPr>
          <a:xfrm>
            <a:off x="7329748" y="1954334"/>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Data Classes</a:t>
            </a:r>
          </a:p>
        </p:txBody>
      </p:sp>
      <p:sp>
        <p:nvSpPr>
          <p:cNvPr id="20" name="Freeform: Shape 11">
            <a:extLst>
              <a:ext uri="{FF2B5EF4-FFF2-40B4-BE49-F238E27FC236}">
                <a16:creationId xmlns:a16="http://schemas.microsoft.com/office/drawing/2014/main" id="{C5A7CB3A-E948-47B6-98AF-9DB8784FC05F}"/>
              </a:ext>
            </a:extLst>
          </p:cNvPr>
          <p:cNvSpPr/>
          <p:nvPr/>
        </p:nvSpPr>
        <p:spPr>
          <a:xfrm>
            <a:off x="7327984" y="2494431"/>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Simulation API</a:t>
            </a:r>
          </a:p>
        </p:txBody>
      </p:sp>
      <p:sp>
        <p:nvSpPr>
          <p:cNvPr id="21" name="Freeform: Shape 11">
            <a:extLst>
              <a:ext uri="{FF2B5EF4-FFF2-40B4-BE49-F238E27FC236}">
                <a16:creationId xmlns:a16="http://schemas.microsoft.com/office/drawing/2014/main" id="{9884CAE2-60EF-F3CC-0713-9487A8BF8B2F}"/>
              </a:ext>
            </a:extLst>
          </p:cNvPr>
          <p:cNvSpPr/>
          <p:nvPr/>
        </p:nvSpPr>
        <p:spPr>
          <a:xfrm>
            <a:off x="7327983" y="3034528"/>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Post Processing</a:t>
            </a:r>
          </a:p>
        </p:txBody>
      </p:sp>
    </p:spTree>
    <p:extLst>
      <p:ext uri="{BB962C8B-B14F-4D97-AF65-F5344CB8AC3E}">
        <p14:creationId xmlns:p14="http://schemas.microsoft.com/office/powerpoint/2010/main" val="94788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P spid="3" grpId="0"/>
      <p:bldP spid="3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C494D-082F-4341-8820-17672118904D}"/>
              </a:ext>
            </a:extLst>
          </p:cNvPr>
          <p:cNvSpPr>
            <a:spLocks noGrp="1"/>
          </p:cNvSpPr>
          <p:nvPr>
            <p:ph type="title"/>
          </p:nvPr>
        </p:nvSpPr>
        <p:spPr/>
        <p:txBody>
          <a:bodyPr/>
          <a:lstStyle/>
          <a:p>
            <a:r>
              <a:rPr lang="en-US"/>
              <a:t>High-Level Simulation Architecture</a:t>
            </a:r>
          </a:p>
        </p:txBody>
      </p:sp>
      <p:sp>
        <p:nvSpPr>
          <p:cNvPr id="2" name="Rectangle 1">
            <a:extLst>
              <a:ext uri="{FF2B5EF4-FFF2-40B4-BE49-F238E27FC236}">
                <a16:creationId xmlns:a16="http://schemas.microsoft.com/office/drawing/2014/main" id="{B1F9CBA8-36A8-5F4F-8303-048FBCD92377}"/>
              </a:ext>
            </a:extLst>
          </p:cNvPr>
          <p:cNvSpPr/>
          <p:nvPr/>
        </p:nvSpPr>
        <p:spPr>
          <a:xfrm>
            <a:off x="457199" y="915281"/>
            <a:ext cx="8236857" cy="892552"/>
          </a:xfrm>
          <a:prstGeom prst="rect">
            <a:avLst/>
          </a:prstGeom>
        </p:spPr>
        <p:txBody>
          <a:bodyPr wrap="square">
            <a:spAutoFit/>
          </a:bodyPr>
          <a:lstStyle/>
          <a:p>
            <a:pPr marL="285750" indent="-285750">
              <a:buFont typeface="Arial" panose="020B0604020202020204" pitchFamily="34" charset="0"/>
              <a:buChar char="•"/>
            </a:pPr>
            <a:r>
              <a:rPr lang="en-US" sz="1400" dirty="0"/>
              <a:t>Model evaluates O&amp;M costs using discrete event simulation (series of events in sequential order where no changes occur between events):</a:t>
            </a:r>
          </a:p>
          <a:p>
            <a:pPr marL="742950" lvl="1" indent="-285750">
              <a:buFont typeface="System Font Regular"/>
              <a:buChar char="−"/>
            </a:pPr>
            <a:r>
              <a:rPr lang="en-US" sz="1200" dirty="0"/>
              <a:t>Allows for detailed documentation of a system and its processes.</a:t>
            </a:r>
          </a:p>
          <a:p>
            <a:pPr marL="742950" lvl="1" indent="-285750">
              <a:buFont typeface="System Font Regular"/>
              <a:buChar char="−"/>
            </a:pPr>
            <a:r>
              <a:rPr lang="en-US" sz="1200" dirty="0"/>
              <a:t>Allows for a prescriptive approach for exploring specific impacts compared to an optimization with a “best choice.”</a:t>
            </a:r>
          </a:p>
        </p:txBody>
      </p:sp>
      <p:cxnSp>
        <p:nvCxnSpPr>
          <p:cNvPr id="8" name="Straight Arrow Connector 7">
            <a:extLst>
              <a:ext uri="{FF2B5EF4-FFF2-40B4-BE49-F238E27FC236}">
                <a16:creationId xmlns:a16="http://schemas.microsoft.com/office/drawing/2014/main" id="{6532D423-D8D9-4B0F-98B6-39B924E2C275}"/>
              </a:ext>
            </a:extLst>
          </p:cNvPr>
          <p:cNvCxnSpPr/>
          <p:nvPr/>
        </p:nvCxnSpPr>
        <p:spPr>
          <a:xfrm>
            <a:off x="457199" y="2717563"/>
            <a:ext cx="8236857" cy="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2D35A-5DD6-4722-B4C8-08C629E53394}"/>
              </a:ext>
            </a:extLst>
          </p:cNvPr>
          <p:cNvSpPr txBox="1"/>
          <p:nvPr/>
        </p:nvSpPr>
        <p:spPr>
          <a:xfrm>
            <a:off x="34182" y="2785929"/>
            <a:ext cx="846034" cy="461665"/>
          </a:xfrm>
          <a:prstGeom prst="rect">
            <a:avLst/>
          </a:prstGeom>
          <a:noFill/>
        </p:spPr>
        <p:txBody>
          <a:bodyPr wrap="square" rtlCol="0">
            <a:spAutoFit/>
          </a:bodyPr>
          <a:lstStyle/>
          <a:p>
            <a:pPr algn="ctr"/>
            <a:r>
              <a:rPr lang="en-US" sz="1200"/>
              <a:t>Start simulation</a:t>
            </a:r>
          </a:p>
        </p:txBody>
      </p:sp>
      <p:cxnSp>
        <p:nvCxnSpPr>
          <p:cNvPr id="25" name="Straight Arrow Connector 24">
            <a:extLst>
              <a:ext uri="{FF2B5EF4-FFF2-40B4-BE49-F238E27FC236}">
                <a16:creationId xmlns:a16="http://schemas.microsoft.com/office/drawing/2014/main" id="{8F37FE33-9FEB-40D0-86BB-35D3C0D52F26}"/>
              </a:ext>
            </a:extLst>
          </p:cNvPr>
          <p:cNvCxnSpPr>
            <a:cxnSpLocks/>
          </p:cNvCxnSpPr>
          <p:nvPr/>
        </p:nvCxnSpPr>
        <p:spPr>
          <a:xfrm flipV="1">
            <a:off x="455774" y="2640649"/>
            <a:ext cx="0" cy="15240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76576EA-1F90-4841-BD2C-58AD54D8FF0C}"/>
              </a:ext>
            </a:extLst>
          </p:cNvPr>
          <p:cNvCxnSpPr>
            <a:cxnSpLocks/>
          </p:cNvCxnSpPr>
          <p:nvPr/>
        </p:nvCxnSpPr>
        <p:spPr>
          <a:xfrm flipV="1">
            <a:off x="8692505" y="2639221"/>
            <a:ext cx="0" cy="15240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A76790B-29D1-4422-93A5-7D2DDDF4BE5D}"/>
              </a:ext>
            </a:extLst>
          </p:cNvPr>
          <p:cNvSpPr txBox="1"/>
          <p:nvPr/>
        </p:nvSpPr>
        <p:spPr>
          <a:xfrm>
            <a:off x="8263784" y="2868535"/>
            <a:ext cx="846034" cy="461665"/>
          </a:xfrm>
          <a:prstGeom prst="rect">
            <a:avLst/>
          </a:prstGeom>
          <a:noFill/>
        </p:spPr>
        <p:txBody>
          <a:bodyPr wrap="square" rtlCol="0">
            <a:spAutoFit/>
          </a:bodyPr>
          <a:lstStyle/>
          <a:p>
            <a:pPr algn="ctr"/>
            <a:r>
              <a:rPr lang="en-US" sz="1200"/>
              <a:t>End simulation</a:t>
            </a:r>
          </a:p>
        </p:txBody>
      </p:sp>
      <p:cxnSp>
        <p:nvCxnSpPr>
          <p:cNvPr id="43" name="Straight Arrow Connector 42">
            <a:extLst>
              <a:ext uri="{FF2B5EF4-FFF2-40B4-BE49-F238E27FC236}">
                <a16:creationId xmlns:a16="http://schemas.microsoft.com/office/drawing/2014/main" id="{E04FE167-1812-4876-B61A-E9B749B58F5E}"/>
              </a:ext>
            </a:extLst>
          </p:cNvPr>
          <p:cNvCxnSpPr>
            <a:cxnSpLocks/>
          </p:cNvCxnSpPr>
          <p:nvPr/>
        </p:nvCxnSpPr>
        <p:spPr>
          <a:xfrm>
            <a:off x="609599" y="2716135"/>
            <a:ext cx="338984"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A6CFC84-D5BC-4BFC-9F43-4D13D3AA81B5}"/>
              </a:ext>
            </a:extLst>
          </p:cNvPr>
          <p:cNvCxnSpPr>
            <a:cxnSpLocks/>
          </p:cNvCxnSpPr>
          <p:nvPr/>
        </p:nvCxnSpPr>
        <p:spPr>
          <a:xfrm>
            <a:off x="8231028" y="2714709"/>
            <a:ext cx="338984"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sp>
        <p:nvSpPr>
          <p:cNvPr id="13" name="Arrow: Pentagon 12">
            <a:extLst>
              <a:ext uri="{FF2B5EF4-FFF2-40B4-BE49-F238E27FC236}">
                <a16:creationId xmlns:a16="http://schemas.microsoft.com/office/drawing/2014/main" id="{7F6655BC-EC33-431D-B147-8EDE57A2B6C5}"/>
              </a:ext>
            </a:extLst>
          </p:cNvPr>
          <p:cNvSpPr/>
          <p:nvPr/>
        </p:nvSpPr>
        <p:spPr>
          <a:xfrm>
            <a:off x="451499" y="2119351"/>
            <a:ext cx="8241002" cy="254946"/>
          </a:xfrm>
          <a:prstGeom prst="homePlate">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Wind (and wave) time series</a:t>
            </a:r>
          </a:p>
        </p:txBody>
      </p:sp>
      <p:sp>
        <p:nvSpPr>
          <p:cNvPr id="14" name="Oval 13">
            <a:extLst>
              <a:ext uri="{FF2B5EF4-FFF2-40B4-BE49-F238E27FC236}">
                <a16:creationId xmlns:a16="http://schemas.microsoft.com/office/drawing/2014/main" id="{0CCA1024-C32F-4D2B-868D-89CF668D5A8D}"/>
              </a:ext>
            </a:extLst>
          </p:cNvPr>
          <p:cNvSpPr/>
          <p:nvPr/>
        </p:nvSpPr>
        <p:spPr>
          <a:xfrm>
            <a:off x="1367328"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5CC1F439-5D9A-48EA-9FE3-ACC8C9ED8D60}"/>
              </a:ext>
            </a:extLst>
          </p:cNvPr>
          <p:cNvSpPr/>
          <p:nvPr/>
        </p:nvSpPr>
        <p:spPr>
          <a:xfrm>
            <a:off x="2612167"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93F111CB-2959-4489-974E-FD803524657C}"/>
              </a:ext>
            </a:extLst>
          </p:cNvPr>
          <p:cNvSpPr/>
          <p:nvPr/>
        </p:nvSpPr>
        <p:spPr>
          <a:xfrm>
            <a:off x="3857006"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BC693EA-5847-48B1-8C94-ED8211FA0669}"/>
              </a:ext>
            </a:extLst>
          </p:cNvPr>
          <p:cNvSpPr/>
          <p:nvPr/>
        </p:nvSpPr>
        <p:spPr>
          <a:xfrm>
            <a:off x="5101845"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299F402-31B1-4CF3-A479-838B19DF4EE8}"/>
              </a:ext>
            </a:extLst>
          </p:cNvPr>
          <p:cNvSpPr/>
          <p:nvPr/>
        </p:nvSpPr>
        <p:spPr>
          <a:xfrm>
            <a:off x="7591523"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Shape 18">
            <a:extLst>
              <a:ext uri="{FF2B5EF4-FFF2-40B4-BE49-F238E27FC236}">
                <a16:creationId xmlns:a16="http://schemas.microsoft.com/office/drawing/2014/main" id="{282964F0-0794-432C-9096-B1E2876BAF7E}"/>
              </a:ext>
            </a:extLst>
          </p:cNvPr>
          <p:cNvSpPr/>
          <p:nvPr/>
        </p:nvSpPr>
        <p:spPr>
          <a:xfrm>
            <a:off x="940083"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Subassembly</a:t>
            </a:r>
          </a:p>
        </p:txBody>
      </p:sp>
      <p:sp>
        <p:nvSpPr>
          <p:cNvPr id="20" name="TextBox 19">
            <a:extLst>
              <a:ext uri="{FF2B5EF4-FFF2-40B4-BE49-F238E27FC236}">
                <a16:creationId xmlns:a16="http://schemas.microsoft.com/office/drawing/2014/main" id="{BBB722EE-624F-4EBA-9A41-0C16CEF45687}"/>
              </a:ext>
            </a:extLst>
          </p:cNvPr>
          <p:cNvSpPr txBox="1"/>
          <p:nvPr/>
        </p:nvSpPr>
        <p:spPr>
          <a:xfrm>
            <a:off x="613485" y="3096644"/>
            <a:ext cx="1572047" cy="461665"/>
          </a:xfrm>
          <a:prstGeom prst="rect">
            <a:avLst/>
          </a:prstGeom>
          <a:noFill/>
        </p:spPr>
        <p:txBody>
          <a:bodyPr wrap="square" rtlCol="0">
            <a:spAutoFit/>
          </a:bodyPr>
          <a:lstStyle/>
          <a:p>
            <a:pPr algn="ctr"/>
            <a:r>
              <a:rPr lang="en-US" sz="1200"/>
              <a:t>Fails or reaches maintenance interval</a:t>
            </a:r>
          </a:p>
        </p:txBody>
      </p:sp>
      <p:sp>
        <p:nvSpPr>
          <p:cNvPr id="21" name="Freeform: Shape 20">
            <a:extLst>
              <a:ext uri="{FF2B5EF4-FFF2-40B4-BE49-F238E27FC236}">
                <a16:creationId xmlns:a16="http://schemas.microsoft.com/office/drawing/2014/main" id="{2954210C-1FD1-4ED1-BFA1-54D1C76E65B2}"/>
              </a:ext>
            </a:extLst>
          </p:cNvPr>
          <p:cNvSpPr/>
          <p:nvPr/>
        </p:nvSpPr>
        <p:spPr>
          <a:xfrm>
            <a:off x="2182156"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System</a:t>
            </a:r>
          </a:p>
        </p:txBody>
      </p:sp>
      <p:sp>
        <p:nvSpPr>
          <p:cNvPr id="22" name="TextBox 21">
            <a:extLst>
              <a:ext uri="{FF2B5EF4-FFF2-40B4-BE49-F238E27FC236}">
                <a16:creationId xmlns:a16="http://schemas.microsoft.com/office/drawing/2014/main" id="{1ED2714A-4A9C-4405-B5FC-FE029640BCB3}"/>
              </a:ext>
            </a:extLst>
          </p:cNvPr>
          <p:cNvSpPr txBox="1"/>
          <p:nvPr/>
        </p:nvSpPr>
        <p:spPr>
          <a:xfrm>
            <a:off x="2048808" y="3096644"/>
            <a:ext cx="1225207" cy="276999"/>
          </a:xfrm>
          <a:prstGeom prst="rect">
            <a:avLst/>
          </a:prstGeom>
          <a:noFill/>
        </p:spPr>
        <p:txBody>
          <a:bodyPr wrap="none" rtlCol="0">
            <a:spAutoFit/>
          </a:bodyPr>
          <a:lstStyle/>
          <a:p>
            <a:pPr algn="ctr"/>
            <a:r>
              <a:rPr lang="en-US" sz="1200"/>
              <a:t>Requests service</a:t>
            </a:r>
          </a:p>
        </p:txBody>
      </p:sp>
      <p:sp>
        <p:nvSpPr>
          <p:cNvPr id="23" name="Freeform: Shape 22">
            <a:extLst>
              <a:ext uri="{FF2B5EF4-FFF2-40B4-BE49-F238E27FC236}">
                <a16:creationId xmlns:a16="http://schemas.microsoft.com/office/drawing/2014/main" id="{F9413E39-6059-4CFE-B818-8EEC1F571879}"/>
              </a:ext>
            </a:extLst>
          </p:cNvPr>
          <p:cNvSpPr/>
          <p:nvPr/>
        </p:nvSpPr>
        <p:spPr>
          <a:xfrm>
            <a:off x="3424229"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Repair </a:t>
            </a:r>
            <a:r>
              <a:rPr lang="en-US" sz="1200" dirty="0"/>
              <a:t>Manager</a:t>
            </a:r>
            <a:endParaRPr lang="en-US" sz="1200" kern="1200" dirty="0"/>
          </a:p>
        </p:txBody>
      </p:sp>
      <p:sp>
        <p:nvSpPr>
          <p:cNvPr id="24" name="TextBox 23">
            <a:extLst>
              <a:ext uri="{FF2B5EF4-FFF2-40B4-BE49-F238E27FC236}">
                <a16:creationId xmlns:a16="http://schemas.microsoft.com/office/drawing/2014/main" id="{6B741403-7700-4E3E-B02E-FAA81A631EDA}"/>
              </a:ext>
            </a:extLst>
          </p:cNvPr>
          <p:cNvSpPr txBox="1"/>
          <p:nvPr/>
        </p:nvSpPr>
        <p:spPr>
          <a:xfrm>
            <a:off x="3436905" y="3096644"/>
            <a:ext cx="934616" cy="276999"/>
          </a:xfrm>
          <a:prstGeom prst="rect">
            <a:avLst/>
          </a:prstGeom>
          <a:noFill/>
        </p:spPr>
        <p:txBody>
          <a:bodyPr wrap="none" rtlCol="0">
            <a:spAutoFit/>
          </a:bodyPr>
          <a:lstStyle/>
          <a:p>
            <a:pPr algn="ctr"/>
            <a:r>
              <a:rPr lang="en-US" sz="1200"/>
              <a:t>Assigns task</a:t>
            </a:r>
          </a:p>
        </p:txBody>
      </p:sp>
      <p:sp>
        <p:nvSpPr>
          <p:cNvPr id="55" name="Freeform: Shape 54">
            <a:extLst>
              <a:ext uri="{FF2B5EF4-FFF2-40B4-BE49-F238E27FC236}">
                <a16:creationId xmlns:a16="http://schemas.microsoft.com/office/drawing/2014/main" id="{55107D3E-7C85-4F1A-8AA3-5E1A1E6DBA03}"/>
              </a:ext>
            </a:extLst>
          </p:cNvPr>
          <p:cNvSpPr/>
          <p:nvPr/>
        </p:nvSpPr>
        <p:spPr>
          <a:xfrm>
            <a:off x="4666302"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Servicing Equipment</a:t>
            </a:r>
          </a:p>
        </p:txBody>
      </p:sp>
      <p:sp>
        <p:nvSpPr>
          <p:cNvPr id="57" name="TextBox 56">
            <a:extLst>
              <a:ext uri="{FF2B5EF4-FFF2-40B4-BE49-F238E27FC236}">
                <a16:creationId xmlns:a16="http://schemas.microsoft.com/office/drawing/2014/main" id="{BE092427-F08B-4C0D-99B8-CB44128A1A6E}"/>
              </a:ext>
            </a:extLst>
          </p:cNvPr>
          <p:cNvSpPr txBox="1"/>
          <p:nvPr/>
        </p:nvSpPr>
        <p:spPr>
          <a:xfrm>
            <a:off x="4543685" y="3096644"/>
            <a:ext cx="1240854" cy="276999"/>
          </a:xfrm>
          <a:prstGeom prst="rect">
            <a:avLst/>
          </a:prstGeom>
          <a:noFill/>
        </p:spPr>
        <p:txBody>
          <a:bodyPr wrap="none" rtlCol="0">
            <a:spAutoFit/>
          </a:bodyPr>
          <a:lstStyle/>
          <a:p>
            <a:pPr algn="ctr"/>
            <a:r>
              <a:rPr lang="en-US" sz="1200"/>
              <a:t>Conducts service</a:t>
            </a:r>
          </a:p>
        </p:txBody>
      </p:sp>
      <p:sp>
        <p:nvSpPr>
          <p:cNvPr id="59" name="Freeform: Shape 58">
            <a:extLst>
              <a:ext uri="{FF2B5EF4-FFF2-40B4-BE49-F238E27FC236}">
                <a16:creationId xmlns:a16="http://schemas.microsoft.com/office/drawing/2014/main" id="{6ECAF009-A94D-471F-9163-08C000968DFF}"/>
              </a:ext>
            </a:extLst>
          </p:cNvPr>
          <p:cNvSpPr/>
          <p:nvPr/>
        </p:nvSpPr>
        <p:spPr>
          <a:xfrm>
            <a:off x="7150446"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System</a:t>
            </a:r>
          </a:p>
        </p:txBody>
      </p:sp>
      <p:sp>
        <p:nvSpPr>
          <p:cNvPr id="61" name="TextBox 60">
            <a:extLst>
              <a:ext uri="{FF2B5EF4-FFF2-40B4-BE49-F238E27FC236}">
                <a16:creationId xmlns:a16="http://schemas.microsoft.com/office/drawing/2014/main" id="{768ECD9A-F3D8-4C3E-9B14-5A1DE3141B0D}"/>
              </a:ext>
            </a:extLst>
          </p:cNvPr>
          <p:cNvSpPr txBox="1"/>
          <p:nvPr/>
        </p:nvSpPr>
        <p:spPr>
          <a:xfrm>
            <a:off x="7140700" y="3096644"/>
            <a:ext cx="989948" cy="461665"/>
          </a:xfrm>
          <a:prstGeom prst="rect">
            <a:avLst/>
          </a:prstGeom>
          <a:noFill/>
        </p:spPr>
        <p:txBody>
          <a:bodyPr wrap="square" rtlCol="0">
            <a:spAutoFit/>
          </a:bodyPr>
          <a:lstStyle/>
          <a:p>
            <a:pPr algn="ctr"/>
            <a:r>
              <a:rPr lang="en-US" sz="1200"/>
              <a:t>Returns to operation</a:t>
            </a:r>
          </a:p>
        </p:txBody>
      </p:sp>
      <p:sp>
        <p:nvSpPr>
          <p:cNvPr id="63" name="Arrow: Pentagon 62">
            <a:extLst>
              <a:ext uri="{FF2B5EF4-FFF2-40B4-BE49-F238E27FC236}">
                <a16:creationId xmlns:a16="http://schemas.microsoft.com/office/drawing/2014/main" id="{FAAC13BA-73C8-4F5B-A88E-A6FE76BEB3D2}"/>
              </a:ext>
            </a:extLst>
          </p:cNvPr>
          <p:cNvSpPr/>
          <p:nvPr/>
        </p:nvSpPr>
        <p:spPr>
          <a:xfrm>
            <a:off x="1367329" y="3571935"/>
            <a:ext cx="6326744" cy="254946"/>
          </a:xfrm>
          <a:prstGeom prst="homePlate">
            <a:avLst/>
          </a:prstGeom>
          <a:solidFill>
            <a:schemeClr val="accent5">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Accumulate downtime (failures only)</a:t>
            </a:r>
          </a:p>
        </p:txBody>
      </p:sp>
      <p:sp>
        <p:nvSpPr>
          <p:cNvPr id="65" name="Arrow: Pentagon 64">
            <a:extLst>
              <a:ext uri="{FF2B5EF4-FFF2-40B4-BE49-F238E27FC236}">
                <a16:creationId xmlns:a16="http://schemas.microsoft.com/office/drawing/2014/main" id="{ABAB9B71-17A2-471B-848F-0A46CC534206}"/>
              </a:ext>
            </a:extLst>
          </p:cNvPr>
          <p:cNvSpPr/>
          <p:nvPr/>
        </p:nvSpPr>
        <p:spPr>
          <a:xfrm>
            <a:off x="5204395" y="3923673"/>
            <a:ext cx="2489677" cy="254946"/>
          </a:xfrm>
          <a:prstGeom prst="homePlate">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Track O&amp;M costs</a:t>
            </a:r>
          </a:p>
        </p:txBody>
      </p:sp>
      <p:cxnSp>
        <p:nvCxnSpPr>
          <p:cNvPr id="66" name="Straight Arrow Connector 65">
            <a:extLst>
              <a:ext uri="{FF2B5EF4-FFF2-40B4-BE49-F238E27FC236}">
                <a16:creationId xmlns:a16="http://schemas.microsoft.com/office/drawing/2014/main" id="{AC7FDC56-8365-4D83-AF74-BEB7CD524A20}"/>
              </a:ext>
            </a:extLst>
          </p:cNvPr>
          <p:cNvCxnSpPr>
            <a:cxnSpLocks/>
          </p:cNvCxnSpPr>
          <p:nvPr/>
        </p:nvCxnSpPr>
        <p:spPr>
          <a:xfrm>
            <a:off x="4439259" y="2714851"/>
            <a:ext cx="182880"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sp>
        <p:nvSpPr>
          <p:cNvPr id="69" name="Freeform: Shape 68">
            <a:extLst>
              <a:ext uri="{FF2B5EF4-FFF2-40B4-BE49-F238E27FC236}">
                <a16:creationId xmlns:a16="http://schemas.microsoft.com/office/drawing/2014/main" id="{5413EDE2-A8C3-45B2-A7C2-9CA0246D676A}"/>
              </a:ext>
            </a:extLst>
          </p:cNvPr>
          <p:cNvSpPr/>
          <p:nvPr/>
        </p:nvSpPr>
        <p:spPr>
          <a:xfrm>
            <a:off x="3741910" y="2374659"/>
            <a:ext cx="156761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noFill/>
          <a:ln w="12700">
            <a:noFill/>
          </a:ln>
        </p:spPr>
        <p:style>
          <a:lnRef idx="2">
            <a:schemeClr val="dk1"/>
          </a:lnRef>
          <a:fillRef idx="1">
            <a:schemeClr val="lt1"/>
          </a:fillRef>
          <a:effectRef idx="0">
            <a:schemeClr val="dk1"/>
          </a:effectRef>
          <a:fontRef idx="minor">
            <a:schemeClr val="dk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100" kern="1200"/>
              <a:t>Wait for weather, equipment, parts*</a:t>
            </a:r>
          </a:p>
        </p:txBody>
      </p:sp>
      <p:sp>
        <p:nvSpPr>
          <p:cNvPr id="70" name="Arrow: Chevron 69">
            <a:extLst>
              <a:ext uri="{FF2B5EF4-FFF2-40B4-BE49-F238E27FC236}">
                <a16:creationId xmlns:a16="http://schemas.microsoft.com/office/drawing/2014/main" id="{EB8FBB88-A2EC-4E53-B30E-854A63307A73}"/>
              </a:ext>
            </a:extLst>
          </p:cNvPr>
          <p:cNvSpPr/>
          <p:nvPr/>
        </p:nvSpPr>
        <p:spPr>
          <a:xfrm>
            <a:off x="8231027" y="3571935"/>
            <a:ext cx="461473" cy="254942"/>
          </a:xfrm>
          <a:prstGeom prst="chevron">
            <a:avLst/>
          </a:prstGeom>
          <a:solidFill>
            <a:schemeClr val="accent5">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id="{084DF23C-3EEC-4D0A-84F2-9D764717BA09}"/>
              </a:ext>
            </a:extLst>
          </p:cNvPr>
          <p:cNvSpPr/>
          <p:nvPr/>
        </p:nvSpPr>
        <p:spPr>
          <a:xfrm>
            <a:off x="8231026" y="3929145"/>
            <a:ext cx="461473" cy="254942"/>
          </a:xfrm>
          <a:prstGeom prst="chevron">
            <a:avLst/>
          </a:prstGeom>
          <a:solidFill>
            <a:schemeClr val="tx2">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78" name="Arrow: Chevron 77">
            <a:extLst>
              <a:ext uri="{FF2B5EF4-FFF2-40B4-BE49-F238E27FC236}">
                <a16:creationId xmlns:a16="http://schemas.microsoft.com/office/drawing/2014/main" id="{5F7A4AAF-3103-49F8-8EBC-FF5A7FE84D4A}"/>
              </a:ext>
            </a:extLst>
          </p:cNvPr>
          <p:cNvSpPr/>
          <p:nvPr/>
        </p:nvSpPr>
        <p:spPr>
          <a:xfrm>
            <a:off x="7728410" y="3571935"/>
            <a:ext cx="461473" cy="254942"/>
          </a:xfrm>
          <a:prstGeom prst="chevron">
            <a:avLst/>
          </a:prstGeom>
          <a:solidFill>
            <a:schemeClr val="accent5">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80" name="Arrow: Chevron 79">
            <a:extLst>
              <a:ext uri="{FF2B5EF4-FFF2-40B4-BE49-F238E27FC236}">
                <a16:creationId xmlns:a16="http://schemas.microsoft.com/office/drawing/2014/main" id="{9A90A09C-9955-45BF-ADD1-3061CB82B7AB}"/>
              </a:ext>
            </a:extLst>
          </p:cNvPr>
          <p:cNvSpPr/>
          <p:nvPr/>
        </p:nvSpPr>
        <p:spPr>
          <a:xfrm>
            <a:off x="7728410" y="3923677"/>
            <a:ext cx="461473" cy="254942"/>
          </a:xfrm>
          <a:prstGeom prst="chevron">
            <a:avLst/>
          </a:prstGeom>
          <a:solidFill>
            <a:schemeClr val="tx2">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E04815BB-FC44-4224-9144-1546B1CEA550}"/>
              </a:ext>
            </a:extLst>
          </p:cNvPr>
          <p:cNvSpPr txBox="1"/>
          <p:nvPr/>
        </p:nvSpPr>
        <p:spPr>
          <a:xfrm>
            <a:off x="5558224" y="4866501"/>
            <a:ext cx="2427268" cy="261610"/>
          </a:xfrm>
          <a:prstGeom prst="rect">
            <a:avLst/>
          </a:prstGeom>
          <a:noFill/>
        </p:spPr>
        <p:txBody>
          <a:bodyPr wrap="none" rtlCol="0">
            <a:spAutoFit/>
          </a:bodyPr>
          <a:lstStyle/>
          <a:p>
            <a:r>
              <a:rPr lang="en-US" sz="1100"/>
              <a:t>*Parts availability not yet implemented</a:t>
            </a:r>
          </a:p>
        </p:txBody>
      </p:sp>
      <p:sp>
        <p:nvSpPr>
          <p:cNvPr id="39" name="Oval 38">
            <a:extLst>
              <a:ext uri="{FF2B5EF4-FFF2-40B4-BE49-F238E27FC236}">
                <a16:creationId xmlns:a16="http://schemas.microsoft.com/office/drawing/2014/main" id="{77F029BF-9342-4693-B19C-187F8FF16639}"/>
              </a:ext>
            </a:extLst>
          </p:cNvPr>
          <p:cNvSpPr/>
          <p:nvPr/>
        </p:nvSpPr>
        <p:spPr>
          <a:xfrm>
            <a:off x="6346684" y="2663769"/>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Freeform: Shape 39">
            <a:extLst>
              <a:ext uri="{FF2B5EF4-FFF2-40B4-BE49-F238E27FC236}">
                <a16:creationId xmlns:a16="http://schemas.microsoft.com/office/drawing/2014/main" id="{3AEBE64C-2F76-4C56-ADF6-1ADFB06E3B59}"/>
              </a:ext>
            </a:extLst>
          </p:cNvPr>
          <p:cNvSpPr/>
          <p:nvPr/>
        </p:nvSpPr>
        <p:spPr>
          <a:xfrm>
            <a:off x="5908375" y="2790530"/>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Subassembly</a:t>
            </a:r>
          </a:p>
        </p:txBody>
      </p:sp>
      <p:sp>
        <p:nvSpPr>
          <p:cNvPr id="41" name="TextBox 40">
            <a:extLst>
              <a:ext uri="{FF2B5EF4-FFF2-40B4-BE49-F238E27FC236}">
                <a16:creationId xmlns:a16="http://schemas.microsoft.com/office/drawing/2014/main" id="{016137EC-09B8-48FD-86B5-D2CE0C43976B}"/>
              </a:ext>
            </a:extLst>
          </p:cNvPr>
          <p:cNvSpPr txBox="1"/>
          <p:nvPr/>
        </p:nvSpPr>
        <p:spPr>
          <a:xfrm>
            <a:off x="5850728" y="3094125"/>
            <a:ext cx="1097216" cy="276999"/>
          </a:xfrm>
          <a:prstGeom prst="rect">
            <a:avLst/>
          </a:prstGeom>
          <a:noFill/>
        </p:spPr>
        <p:txBody>
          <a:bodyPr wrap="square" rtlCol="0">
            <a:spAutoFit/>
          </a:bodyPr>
          <a:lstStyle/>
          <a:p>
            <a:pPr algn="ctr"/>
            <a:r>
              <a:rPr lang="en-US" sz="1200"/>
              <a:t>Resets status</a:t>
            </a:r>
          </a:p>
        </p:txBody>
      </p:sp>
    </p:spTree>
    <p:extLst>
      <p:ext uri="{BB962C8B-B14F-4D97-AF65-F5344CB8AC3E}">
        <p14:creationId xmlns:p14="http://schemas.microsoft.com/office/powerpoint/2010/main" val="241190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Configuring WOMBAT</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88666039"/>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753C0138DF7844A934089D77451537" ma:contentTypeVersion="11" ma:contentTypeDescription="Create a new document." ma:contentTypeScope="" ma:versionID="ea6af3c2633c78d23e8b0ca61cb441ff">
  <xsd:schema xmlns:xsd="http://www.w3.org/2001/XMLSchema" xmlns:xs="http://www.w3.org/2001/XMLSchema" xmlns:p="http://schemas.microsoft.com/office/2006/metadata/properties" xmlns:ns2="3d3e8831-6e63-47dc-a67b-b5409d0f3138" xmlns:ns3="4c423614-f83c-4e83-93ee-bf4ad885d62a" targetNamespace="http://schemas.microsoft.com/office/2006/metadata/properties" ma:root="true" ma:fieldsID="e24596312d1d304c0348392f5e76e25e" ns2:_="" ns3:_="">
    <xsd:import namespace="3d3e8831-6e63-47dc-a67b-b5409d0f3138"/>
    <xsd:import namespace="4c423614-f83c-4e83-93ee-bf4ad885d62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3e8831-6e63-47dc-a67b-b5409d0f3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834da80-57da-4863-8816-2e6886d1e86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423614-f83c-4e83-93ee-bf4ad885d62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8e6a9e36-21d7-4260-8b03-c33ba1000808}" ma:internalName="TaxCatchAll" ma:showField="CatchAllData" ma:web="4c423614-f83c-4e83-93ee-bf4ad885d6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c423614-f83c-4e83-93ee-bf4ad885d62a" xsi:nil="true"/>
    <lcf76f155ced4ddcb4097134ff3c332f xmlns="3d3e8831-6e63-47dc-a67b-b5409d0f313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42C030-738A-4AFA-A1FC-22C35EF5B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3e8831-6e63-47dc-a67b-b5409d0f3138"/>
    <ds:schemaRef ds:uri="4c423614-f83c-4e83-93ee-bf4ad885d6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BEE304-13CB-480B-98DF-272AC10C3E11}">
  <ds:schemaRefs>
    <ds:schemaRef ds:uri="http://schemas.microsoft.com/office/2006/documentManagement/types"/>
    <ds:schemaRef ds:uri="http://schemas.microsoft.com/office/2006/metadata/properties"/>
    <ds:schemaRef ds:uri="http://www.w3.org/XML/1998/namespace"/>
    <ds:schemaRef ds:uri="http://purl.org/dc/elements/1.1/"/>
    <ds:schemaRef ds:uri="http://purl.org/dc/dcmitype/"/>
    <ds:schemaRef ds:uri="http://purl.org/dc/terms/"/>
    <ds:schemaRef ds:uri="http://schemas.microsoft.com/office/infopath/2007/PartnerControls"/>
    <ds:schemaRef ds:uri="3d3e8831-6e63-47dc-a67b-b5409d0f3138"/>
    <ds:schemaRef ds:uri="http://schemas.openxmlformats.org/package/2006/metadata/core-properties"/>
    <ds:schemaRef ds:uri="4c423614-f83c-4e83-93ee-bf4ad885d62a"/>
  </ds:schemaRefs>
</ds:datastoreItem>
</file>

<file path=customXml/itemProps3.xml><?xml version="1.0" encoding="utf-8"?>
<ds:datastoreItem xmlns:ds="http://schemas.openxmlformats.org/officeDocument/2006/customXml" ds:itemID="{341E4966-6E8D-477D-A725-F5C272B512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17306</TotalTime>
  <Words>2506</Words>
  <Application>Microsoft Macintosh PowerPoint</Application>
  <PresentationFormat>On-screen Show (16:9)</PresentationFormat>
  <Paragraphs>424</Paragraphs>
  <Slides>46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Courier New</vt:lpstr>
      <vt:lpstr>System Font Regular</vt:lpstr>
      <vt:lpstr>Office Theme</vt:lpstr>
      <vt:lpstr>PowerPoint Presentation</vt:lpstr>
      <vt:lpstr>PowerPoint Presentation</vt:lpstr>
      <vt:lpstr>PowerPoint Presentation</vt:lpstr>
      <vt:lpstr>Relevance of O&amp;M Costs</vt:lpstr>
      <vt:lpstr>Primary Research Question</vt:lpstr>
      <vt:lpstr>Approach</vt:lpstr>
      <vt:lpstr>High-Level Software Architecture</vt:lpstr>
      <vt:lpstr>High-Level Simulation Architecture</vt:lpstr>
      <vt:lpstr>PowerPoint Presentation</vt:lpstr>
      <vt:lpstr>Repairs and Maintenance</vt:lpstr>
      <vt:lpstr>Servicing Equipment</vt:lpstr>
      <vt:lpstr>The Wind Farm</vt:lpstr>
      <vt:lpstr>Baseline Inputs</vt:lpstr>
      <vt:lpstr>Outputs</vt:lpstr>
      <vt:lpstr>Examples</vt:lpstr>
      <vt:lpstr>PowerPoint Presentation</vt:lpstr>
      <vt:lpstr>High Level Information</vt:lpstr>
      <vt:lpstr>Plant Layout</vt:lpstr>
      <vt:lpstr>Failure Data</vt:lpstr>
      <vt:lpstr>Vessel Data</vt:lpstr>
      <vt:lpstr>PowerPoint Presentation</vt:lpstr>
      <vt:lpstr>Working Through the Simulation Setup</vt:lpstr>
      <vt:lpstr>Create a New Project</vt:lpstr>
      <vt:lpstr>Overarching configuration file</vt:lpstr>
      <vt:lpstr>Overarching configuration file - Answer</vt:lpstr>
      <vt:lpstr>Layout</vt:lpstr>
      <vt:lpstr>Layout - Answer</vt:lpstr>
      <vt:lpstr>Servicing Equipment</vt:lpstr>
      <vt:lpstr>Scheduled Servicing Equipment</vt:lpstr>
      <vt:lpstr>Scheduled Servicing Equipment - Answer</vt:lpstr>
      <vt:lpstr>Unscheduled Servicing Equipment</vt:lpstr>
      <vt:lpstr>Unscheduled Servicing Equipment - Answer</vt:lpstr>
      <vt:lpstr>Substations</vt:lpstr>
      <vt:lpstr>Substations</vt:lpstr>
      <vt:lpstr>Substations - Answer</vt:lpstr>
      <vt:lpstr>Turbines</vt:lpstr>
      <vt:lpstr>Turbines - Answer</vt:lpstr>
      <vt:lpstr>Cables</vt:lpstr>
      <vt:lpstr>Cables - Answer</vt:lpstr>
      <vt:lpstr>PowerPoint Presentation</vt:lpstr>
      <vt:lpstr>Running a Simulation</vt:lpstr>
      <vt:lpstr>PowerPoint Presentation</vt:lpstr>
      <vt:lpstr>WAVES</vt:lpstr>
      <vt:lpstr>PowerPoint Presentation</vt:lpstr>
      <vt:lpstr>Potential Future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Hammond, Rob</cp:lastModifiedBy>
  <cp:revision>23</cp:revision>
  <cp:lastPrinted>2018-01-04T20:30:58Z</cp:lastPrinted>
  <dcterms:created xsi:type="dcterms:W3CDTF">2019-02-01T22:56:44Z</dcterms:created>
  <dcterms:modified xsi:type="dcterms:W3CDTF">2023-10-20T23:35:35Z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0x0101002A753C0138DF7844A934089D77451537</vt:lpwstr>
  </property>
  <property fmtid="{D5CDD505-2E9C-101B-9397-08002B2CF9AE}" pid="3" name="MSIP_Label_95965d95-ecc0-4720-b759-1f33c42ed7da_Enabled">
    <vt:lpwstr>true</vt:lpwstr>
  </property>
  <property fmtid="{D5CDD505-2E9C-101B-9397-08002B2CF9AE}" pid="4" name="MSIP_Label_95965d95-ecc0-4720-b759-1f33c42ed7da_SetDate">
    <vt:lpwstr>2023-10-03T14:42:25Z</vt:lpwstr>
  </property>
  <property fmtid="{D5CDD505-2E9C-101B-9397-08002B2CF9AE}" pid="5" name="MSIP_Label_95965d95-ecc0-4720-b759-1f33c42ed7da_Method">
    <vt:lpwstr>Standard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cb09aa2a-f5a9-4e4f-a928-01e0f20ff929</vt:lpwstr>
  </property>
  <property fmtid="{D5CDD505-2E9C-101B-9397-08002B2CF9AE}" pid="9" name="MSIP_Label_95965d95-ecc0-4720-b759-1f33c42ed7da_ContentBits">
    <vt:lpwstr>0</vt:lpwstr>
  </property>
</Properties>
</file>